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58" r:id="rId4"/>
    <p:sldId id="284" r:id="rId5"/>
    <p:sldId id="285" r:id="rId6"/>
    <p:sldId id="286" r:id="rId7"/>
    <p:sldId id="287" r:id="rId8"/>
    <p:sldId id="288" r:id="rId9"/>
    <p:sldId id="289" r:id="rId10"/>
    <p:sldId id="259" r:id="rId11"/>
    <p:sldId id="260" r:id="rId12"/>
    <p:sldId id="261" r:id="rId13"/>
    <p:sldId id="262" r:id="rId14"/>
    <p:sldId id="263" r:id="rId15"/>
    <p:sldId id="264" r:id="rId16"/>
    <p:sldId id="265" r:id="rId17"/>
    <p:sldId id="266" r:id="rId18"/>
    <p:sldId id="267" r:id="rId19"/>
    <p:sldId id="268" r:id="rId20"/>
    <p:sldId id="270" r:id="rId21"/>
    <p:sldId id="269" r:id="rId22"/>
    <p:sldId id="290" r:id="rId23"/>
    <p:sldId id="283" r:id="rId24"/>
    <p:sldId id="272" r:id="rId25"/>
    <p:sldId id="273" r:id="rId26"/>
    <p:sldId id="274" r:id="rId27"/>
    <p:sldId id="275" r:id="rId28"/>
    <p:sldId id="276" r:id="rId29"/>
    <p:sldId id="293" r:id="rId30"/>
    <p:sldId id="294" r:id="rId31"/>
    <p:sldId id="277" r:id="rId32"/>
    <p:sldId id="278" r:id="rId33"/>
    <p:sldId id="279" r:id="rId34"/>
    <p:sldId id="280" r:id="rId35"/>
    <p:sldId id="281" r:id="rId36"/>
    <p:sldId id="291" r:id="rId37"/>
    <p:sldId id="295" r:id="rId3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04" autoAdjust="0"/>
  </p:normalViewPr>
  <p:slideViewPr>
    <p:cSldViewPr>
      <p:cViewPr varScale="1">
        <p:scale>
          <a:sx n="70" d="100"/>
          <a:sy n="70" d="100"/>
        </p:scale>
        <p:origin x="-5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73B6B1-B264-4A97-B7DD-27E9416C5618}" type="datetimeFigureOut">
              <a:rPr kumimoji="1" lang="ja-JP" altLang="en-US" smtClean="0"/>
              <a:pPr/>
              <a:t>2011/9/22</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85044F-319B-4F45-ABF3-07B9B490D271}"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fld id="{6D85044F-319B-4F45-ABF3-07B9B490D271}" type="slidenum">
              <a:rPr kumimoji="1" lang="ja-JP" altLang="en-US" smtClean="0"/>
              <a:pPr/>
              <a:t>6</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DEAEA1D-E8CB-47DC-9944-961339B99232}" type="datetimeFigureOut">
              <a:rPr kumimoji="1" lang="ja-JP" altLang="en-US" smtClean="0"/>
              <a:pPr/>
              <a:t>2011/9/22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C58A02B-8FF2-4542-A141-37CBC477B5D5}"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DEAEA1D-E8CB-47DC-9944-961339B99232}" type="datetimeFigureOut">
              <a:rPr kumimoji="1" lang="ja-JP" altLang="en-US" smtClean="0"/>
              <a:pPr/>
              <a:t>2011/9/22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C58A02B-8FF2-4542-A141-37CBC477B5D5}"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DEAEA1D-E8CB-47DC-9944-961339B99232}" type="datetimeFigureOut">
              <a:rPr kumimoji="1" lang="ja-JP" altLang="en-US" smtClean="0"/>
              <a:pPr/>
              <a:t>2011/9/22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C58A02B-8FF2-4542-A141-37CBC477B5D5}"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DEAEA1D-E8CB-47DC-9944-961339B99232}" type="datetimeFigureOut">
              <a:rPr kumimoji="1" lang="ja-JP" altLang="en-US" smtClean="0"/>
              <a:pPr/>
              <a:t>2011/9/22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C58A02B-8FF2-4542-A141-37CBC477B5D5}"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DEAEA1D-E8CB-47DC-9944-961339B99232}" type="datetimeFigureOut">
              <a:rPr kumimoji="1" lang="ja-JP" altLang="en-US" smtClean="0"/>
              <a:pPr/>
              <a:t>2011/9/22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C58A02B-8FF2-4542-A141-37CBC477B5D5}"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DEAEA1D-E8CB-47DC-9944-961339B99232}" type="datetimeFigureOut">
              <a:rPr kumimoji="1" lang="ja-JP" altLang="en-US" smtClean="0"/>
              <a:pPr/>
              <a:t>2011/9/22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C58A02B-8FF2-4542-A141-37CBC477B5D5}"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DEAEA1D-E8CB-47DC-9944-961339B99232}" type="datetimeFigureOut">
              <a:rPr kumimoji="1" lang="ja-JP" altLang="en-US" smtClean="0"/>
              <a:pPr/>
              <a:t>2011/9/22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0C58A02B-8FF2-4542-A141-37CBC477B5D5}"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DEAEA1D-E8CB-47DC-9944-961339B99232}" type="datetimeFigureOut">
              <a:rPr kumimoji="1" lang="ja-JP" altLang="en-US" smtClean="0"/>
              <a:pPr/>
              <a:t>2011/9/22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0C58A02B-8FF2-4542-A141-37CBC477B5D5}"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DEAEA1D-E8CB-47DC-9944-961339B99232}" type="datetimeFigureOut">
              <a:rPr kumimoji="1" lang="ja-JP" altLang="en-US" smtClean="0"/>
              <a:pPr/>
              <a:t>2011/9/22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0C58A02B-8FF2-4542-A141-37CBC477B5D5}"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DEAEA1D-E8CB-47DC-9944-961339B99232}" type="datetimeFigureOut">
              <a:rPr kumimoji="1" lang="ja-JP" altLang="en-US" smtClean="0"/>
              <a:pPr/>
              <a:t>2011/9/22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C58A02B-8FF2-4542-A141-37CBC477B5D5}"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DEAEA1D-E8CB-47DC-9944-961339B99232}" type="datetimeFigureOut">
              <a:rPr kumimoji="1" lang="ja-JP" altLang="en-US" smtClean="0"/>
              <a:pPr/>
              <a:t>2011/9/22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C58A02B-8FF2-4542-A141-37CBC477B5D5}"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EAEA1D-E8CB-47DC-9944-961339B99232}" type="datetimeFigureOut">
              <a:rPr kumimoji="1" lang="ja-JP" altLang="en-US" smtClean="0"/>
              <a:pPr/>
              <a:t>2011/9/22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58A02B-8FF2-4542-A141-37CBC477B5D5}"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14.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15.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 Id="rId5" Type="http://schemas.openxmlformats.org/officeDocument/2006/relationships/image" Target="../media/image35.png"/><Relationship Id="rId4" Type="http://schemas.openxmlformats.org/officeDocument/2006/relationships/image" Target="../media/image34.png"/></Relationships>
</file>

<file path=ppt/slides/_rels/slide17.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2.png"/><Relationship Id="rId1" Type="http://schemas.openxmlformats.org/officeDocument/2006/relationships/slideLayout" Target="../slideLayouts/slideLayout2.xml"/><Relationship Id="rId5" Type="http://schemas.openxmlformats.org/officeDocument/2006/relationships/image" Target="../media/image35.png"/><Relationship Id="rId4" Type="http://schemas.openxmlformats.org/officeDocument/2006/relationships/image" Target="../media/image36.png"/></Relationships>
</file>

<file path=ppt/slides/_rels/slide18.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 Id="rId5" Type="http://schemas.openxmlformats.org/officeDocument/2006/relationships/image" Target="../media/image42.png"/><Relationship Id="rId4" Type="http://schemas.openxmlformats.org/officeDocument/2006/relationships/image" Target="../media/image41.png"/></Relationships>
</file>

<file path=ppt/slides/_rels/slide22.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2.xml"/><Relationship Id="rId6" Type="http://schemas.openxmlformats.org/officeDocument/2006/relationships/image" Target="../media/image46.png"/><Relationship Id="rId5" Type="http://schemas.openxmlformats.org/officeDocument/2006/relationships/image" Target="../media/image40.png"/><Relationship Id="rId4" Type="http://schemas.openxmlformats.org/officeDocument/2006/relationships/image" Target="../media/image45.png"/></Relationships>
</file>

<file path=ppt/slides/_rels/slide23.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png"/><Relationship Id="rId1" Type="http://schemas.openxmlformats.org/officeDocument/2006/relationships/slideLayout" Target="../slideLayouts/slideLayout2.xml"/><Relationship Id="rId4" Type="http://schemas.openxmlformats.org/officeDocument/2006/relationships/image" Target="../media/image5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5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image" Target="../media/image5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55.png"/><Relationship Id="rId1" Type="http://schemas.openxmlformats.org/officeDocument/2006/relationships/slideLayout" Target="../slideLayouts/slideLayout2.xml"/><Relationship Id="rId4" Type="http://schemas.openxmlformats.org/officeDocument/2006/relationships/image" Target="../media/image57.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先頭テール講習資料</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東京農工大学　自転車部</a:t>
            </a:r>
            <a:endParaRPr kumimoji="1" lang="ja-JP" altLang="en-US" dirty="0"/>
          </a:p>
        </p:txBody>
      </p:sp>
      <p:sp>
        <p:nvSpPr>
          <p:cNvPr id="4" name="テキスト ボックス 3"/>
          <p:cNvSpPr txBox="1"/>
          <p:nvPr/>
        </p:nvSpPr>
        <p:spPr>
          <a:xfrm>
            <a:off x="6084168" y="5805264"/>
            <a:ext cx="2664296" cy="369332"/>
          </a:xfrm>
          <a:prstGeom prst="rect">
            <a:avLst/>
          </a:prstGeom>
          <a:noFill/>
        </p:spPr>
        <p:txBody>
          <a:bodyPr wrap="square" rtlCol="0">
            <a:spAutoFit/>
          </a:bodyPr>
          <a:lstStyle/>
          <a:p>
            <a:r>
              <a:rPr lang="en-US" altLang="ja-JP" dirty="0" smtClean="0"/>
              <a:t>2011</a:t>
            </a:r>
            <a:r>
              <a:rPr lang="ja-JP" altLang="en-US" dirty="0" smtClean="0"/>
              <a:t>年</a:t>
            </a:r>
            <a:r>
              <a:rPr lang="en-US" altLang="ja-JP" dirty="0" smtClean="0"/>
              <a:t>9</a:t>
            </a:r>
            <a:r>
              <a:rPr lang="ja-JP" altLang="en-US" dirty="0" smtClean="0"/>
              <a:t>月　発行</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②追い越し</a:t>
            </a:r>
            <a:endParaRPr kumimoji="1" lang="ja-JP" altLang="en-US" dirty="0"/>
          </a:p>
        </p:txBody>
      </p:sp>
      <p:sp>
        <p:nvSpPr>
          <p:cNvPr id="3" name="コンテンツ プレースホルダ 2"/>
          <p:cNvSpPr>
            <a:spLocks noGrp="1"/>
          </p:cNvSpPr>
          <p:nvPr>
            <p:ph idx="1"/>
          </p:nvPr>
        </p:nvSpPr>
        <p:spPr/>
        <p:txBody>
          <a:bodyPr/>
          <a:lstStyle/>
          <a:p>
            <a:pPr>
              <a:buNone/>
            </a:pPr>
            <a:r>
              <a:rPr lang="ja-JP" altLang="en-US" dirty="0" smtClean="0"/>
              <a:t>追い越しの対象・・・前の班</a:t>
            </a:r>
            <a:endParaRPr lang="en-US" altLang="ja-JP" dirty="0" smtClean="0"/>
          </a:p>
          <a:p>
            <a:pPr>
              <a:buNone/>
            </a:pPr>
            <a:r>
              <a:rPr lang="ja-JP" altLang="en-US" dirty="0" smtClean="0"/>
              <a:t>　　　　　　　　　　　　 駐車車両</a:t>
            </a:r>
            <a:endParaRPr lang="en-US" altLang="ja-JP" dirty="0" smtClean="0"/>
          </a:p>
          <a:p>
            <a:pPr>
              <a:buNone/>
            </a:pPr>
            <a:r>
              <a:rPr kumimoji="1" lang="ja-JP" altLang="en-US" dirty="0"/>
              <a:t>　</a:t>
            </a:r>
            <a:r>
              <a:rPr kumimoji="1" lang="ja-JP" altLang="en-US" dirty="0" smtClean="0"/>
              <a:t>　　　　　　　　　　　 歩行者</a:t>
            </a:r>
            <a:endParaRPr kumimoji="1" lang="en-US" altLang="ja-JP" dirty="0" smtClean="0"/>
          </a:p>
          <a:p>
            <a:pPr>
              <a:buNone/>
            </a:pPr>
            <a:r>
              <a:rPr lang="ja-JP" altLang="en-US" dirty="0"/>
              <a:t>　</a:t>
            </a:r>
            <a:r>
              <a:rPr lang="ja-JP" altLang="en-US" dirty="0" smtClean="0"/>
              <a:t>　　　　　　　　　　　 自転車　</a:t>
            </a:r>
            <a:r>
              <a:rPr lang="en-US" altLang="ja-JP" dirty="0" smtClean="0"/>
              <a:t>etc.</a:t>
            </a:r>
            <a:endParaRPr lang="en-US" altLang="ja-JP" dirty="0" smtClean="0"/>
          </a:p>
          <a:p>
            <a:pPr>
              <a:buNone/>
            </a:pPr>
            <a:endParaRPr kumimoji="1" lang="en-US" altLang="ja-JP" dirty="0"/>
          </a:p>
          <a:p>
            <a:pPr>
              <a:buNone/>
            </a:pPr>
            <a:r>
              <a:rPr lang="en-US" altLang="ja-JP" dirty="0" smtClean="0"/>
              <a:t>※</a:t>
            </a:r>
            <a:r>
              <a:rPr lang="ja-JP" altLang="en-US" dirty="0"/>
              <a:t>上記</a:t>
            </a:r>
            <a:r>
              <a:rPr lang="ja-JP" altLang="en-US" dirty="0" smtClean="0"/>
              <a:t>以外でも、少しでも車道（白線の内側）に出るときは、</a:t>
            </a:r>
            <a:r>
              <a:rPr lang="ja-JP" altLang="en-US" dirty="0" smtClean="0">
                <a:solidFill>
                  <a:srgbClr val="FF0000"/>
                </a:solidFill>
              </a:rPr>
              <a:t>必ず</a:t>
            </a:r>
            <a:r>
              <a:rPr lang="ja-JP" altLang="en-US" dirty="0" smtClean="0"/>
              <a:t>追い越しのコールをする。</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a:xfrm>
            <a:off x="457200" y="908720"/>
            <a:ext cx="8229600" cy="5217443"/>
          </a:xfrm>
        </p:spPr>
        <p:txBody>
          <a:bodyPr/>
          <a:lstStyle/>
          <a:p>
            <a:r>
              <a:rPr lang="ja-JP" altLang="en-US" dirty="0" smtClean="0"/>
              <a:t>「抜かします」、「追い越し」のコールはペースにもよるが、</a:t>
            </a:r>
            <a:r>
              <a:rPr lang="en-US" altLang="ja-JP" dirty="0" smtClean="0">
                <a:solidFill>
                  <a:srgbClr val="FF0000"/>
                </a:solidFill>
              </a:rPr>
              <a:t>30m</a:t>
            </a:r>
            <a:r>
              <a:rPr lang="ja-JP" altLang="en-US" dirty="0" smtClean="0">
                <a:solidFill>
                  <a:srgbClr val="FF0000"/>
                </a:solidFill>
              </a:rPr>
              <a:t>くらい手前</a:t>
            </a:r>
            <a:r>
              <a:rPr lang="ja-JP" altLang="en-US" dirty="0" smtClean="0"/>
              <a:t>で出すと良い。</a:t>
            </a:r>
            <a:endParaRPr lang="en-US" altLang="ja-JP" dirty="0" smtClean="0"/>
          </a:p>
          <a:p>
            <a:r>
              <a:rPr lang="ja-JP" altLang="en-US" dirty="0" smtClean="0"/>
              <a:t>前の班を追い抜くとき、抜かす班の先頭と抜かされる班のテールはコミュニケーションをとり、前の班は減速、後ろは加速。</a:t>
            </a:r>
            <a:endParaRPr lang="en-US" altLang="ja-JP" dirty="0" smtClean="0"/>
          </a:p>
          <a:p>
            <a:r>
              <a:rPr lang="ja-JP" altLang="en-US" dirty="0"/>
              <a:t>追い越し</a:t>
            </a:r>
            <a:r>
              <a:rPr lang="ja-JP" altLang="en-US" dirty="0" smtClean="0"/>
              <a:t>をするときは、必ずテールに「</a:t>
            </a:r>
            <a:r>
              <a:rPr lang="en-US" altLang="ja-JP" dirty="0" smtClean="0">
                <a:solidFill>
                  <a:srgbClr val="FF0000"/>
                </a:solidFill>
              </a:rPr>
              <a:t>OK</a:t>
            </a:r>
            <a:r>
              <a:rPr lang="ja-JP" altLang="en-US" dirty="0" smtClean="0">
                <a:solidFill>
                  <a:srgbClr val="FF0000"/>
                </a:solidFill>
              </a:rPr>
              <a:t>サイン</a:t>
            </a:r>
            <a:r>
              <a:rPr lang="ja-JP" altLang="en-US" dirty="0" smtClean="0"/>
              <a:t>」をもらってから抜かす</a:t>
            </a:r>
            <a:endParaRPr lang="en-US" altLang="ja-JP" dirty="0" smtClean="0"/>
          </a:p>
          <a:p>
            <a:pPr>
              <a:buNone/>
            </a:pPr>
            <a:r>
              <a:rPr lang="ja-JP" altLang="en-US" dirty="0" smtClean="0"/>
              <a:t>　　　　　　　　　　　　　</a:t>
            </a:r>
            <a:endParaRPr lang="en-US" altLang="ja-JP" dirty="0" smtClean="0"/>
          </a:p>
          <a:p>
            <a:pPr>
              <a:buNone/>
            </a:pPr>
            <a:r>
              <a:rPr lang="ja-JP" altLang="en-US" dirty="0" smtClean="0">
                <a:solidFill>
                  <a:srgbClr val="FF0000"/>
                </a:solidFill>
              </a:rPr>
              <a:t>　　　　　　　　　　　　　もらえない場合はストップ</a:t>
            </a:r>
            <a:endParaRPr lang="en-US" altLang="ja-JP" dirty="0" smtClean="0">
              <a:solidFill>
                <a:srgbClr val="FF0000"/>
              </a:solidFill>
            </a:endParaRPr>
          </a:p>
          <a:p>
            <a:endParaRPr kumimoji="1" lang="ja-JP" altLang="en-US" dirty="0"/>
          </a:p>
        </p:txBody>
      </p:sp>
      <p:sp>
        <p:nvSpPr>
          <p:cNvPr id="4" name="右矢印 3"/>
          <p:cNvSpPr/>
          <p:nvPr/>
        </p:nvSpPr>
        <p:spPr>
          <a:xfrm>
            <a:off x="2411760" y="5373216"/>
            <a:ext cx="144016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a:xfrm>
            <a:off x="457200" y="1196752"/>
            <a:ext cx="8229600" cy="4929411"/>
          </a:xfrm>
        </p:spPr>
        <p:txBody>
          <a:bodyPr>
            <a:normAutofit/>
          </a:bodyPr>
          <a:lstStyle/>
          <a:p>
            <a:r>
              <a:rPr kumimoji="1" lang="ja-JP" altLang="en-US" dirty="0" smtClean="0"/>
              <a:t>少しでも車道に出る時は必ず追い越しのコールをすること</a:t>
            </a:r>
            <a:endParaRPr kumimoji="1" lang="en-US" altLang="ja-JP" dirty="0" smtClean="0"/>
          </a:p>
          <a:p>
            <a:pPr>
              <a:buNone/>
            </a:pPr>
            <a:r>
              <a:rPr lang="ja-JP" altLang="en-US" dirty="0" smtClean="0"/>
              <a:t>　</a:t>
            </a:r>
            <a:endParaRPr lang="en-US" altLang="ja-JP" dirty="0" smtClean="0"/>
          </a:p>
          <a:p>
            <a:pPr>
              <a:buNone/>
            </a:pPr>
            <a:r>
              <a:rPr kumimoji="1" lang="ja-JP" altLang="en-US" dirty="0" smtClean="0"/>
              <a:t>こんな場合にも・・・</a:t>
            </a:r>
            <a:endParaRPr kumimoji="1" lang="en-US" altLang="ja-JP" dirty="0" smtClean="0"/>
          </a:p>
          <a:p>
            <a:pPr>
              <a:buNone/>
            </a:pPr>
            <a:r>
              <a:rPr lang="ja-JP" altLang="en-US" sz="2800" dirty="0" smtClean="0"/>
              <a:t>　路側帯が急に狭く</a:t>
            </a:r>
            <a:r>
              <a:rPr kumimoji="1" lang="ja-JP" altLang="en-US" sz="2800" dirty="0" err="1" smtClean="0"/>
              <a:t>なっ</a:t>
            </a:r>
            <a:endParaRPr kumimoji="1" lang="en-US" altLang="ja-JP" sz="2800" dirty="0" smtClean="0"/>
          </a:p>
          <a:p>
            <a:pPr>
              <a:buNone/>
            </a:pPr>
            <a:r>
              <a:rPr kumimoji="1" lang="ja-JP" altLang="en-US" sz="2800" dirty="0" smtClean="0"/>
              <a:t>た時。</a:t>
            </a:r>
            <a:endParaRPr kumimoji="1" lang="en-US" altLang="ja-JP" sz="2800" dirty="0" smtClean="0"/>
          </a:p>
          <a:p>
            <a:pPr>
              <a:buNone/>
            </a:pPr>
            <a:endParaRPr kumimoji="1" lang="en-US" altLang="ja-JP" dirty="0" smtClean="0"/>
          </a:p>
          <a:p>
            <a:pPr>
              <a:buNone/>
            </a:pPr>
            <a:r>
              <a:rPr kumimoji="1" lang="ja-JP" altLang="en-US" dirty="0" smtClean="0"/>
              <a:t>　</a:t>
            </a:r>
            <a:endParaRPr kumimoji="1" lang="en-US" altLang="ja-JP" dirty="0" smtClean="0"/>
          </a:p>
          <a:p>
            <a:endParaRPr kumimoji="1" lang="ja-JP" altLang="en-US" dirty="0"/>
          </a:p>
        </p:txBody>
      </p:sp>
      <p:pic>
        <p:nvPicPr>
          <p:cNvPr id="8194" name="Picture 2"/>
          <p:cNvPicPr>
            <a:picLocks noChangeAspect="1" noChangeArrowheads="1"/>
          </p:cNvPicPr>
          <p:nvPr/>
        </p:nvPicPr>
        <p:blipFill>
          <a:blip r:embed="rId2" cstate="print"/>
          <a:srcRect/>
          <a:stretch>
            <a:fillRect/>
          </a:stretch>
        </p:blipFill>
        <p:spPr bwMode="auto">
          <a:xfrm>
            <a:off x="4067944" y="2564904"/>
            <a:ext cx="3371850" cy="3362325"/>
          </a:xfrm>
          <a:prstGeom prst="rect">
            <a:avLst/>
          </a:prstGeom>
          <a:noFill/>
          <a:ln w="9525">
            <a:noFill/>
            <a:miter lim="800000"/>
            <a:headEnd/>
            <a:tailEnd/>
          </a:ln>
        </p:spPr>
      </p:pic>
      <p:sp>
        <p:nvSpPr>
          <p:cNvPr id="5" name="円形吹き出し 4"/>
          <p:cNvSpPr/>
          <p:nvPr/>
        </p:nvSpPr>
        <p:spPr>
          <a:xfrm>
            <a:off x="5004048" y="3933056"/>
            <a:ext cx="936104" cy="720080"/>
          </a:xfrm>
          <a:prstGeom prst="wedgeEllipseCallout">
            <a:avLst>
              <a:gd name="adj1" fmla="val -66310"/>
              <a:gd name="adj2" fmla="val 65249"/>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p:cNvSpPr txBox="1"/>
          <p:nvPr/>
        </p:nvSpPr>
        <p:spPr>
          <a:xfrm>
            <a:off x="5004048" y="4149080"/>
            <a:ext cx="1008112" cy="338554"/>
          </a:xfrm>
          <a:prstGeom prst="rect">
            <a:avLst/>
          </a:prstGeom>
          <a:noFill/>
        </p:spPr>
        <p:txBody>
          <a:bodyPr wrap="square" rtlCol="0">
            <a:spAutoFit/>
          </a:bodyPr>
          <a:lstStyle/>
          <a:p>
            <a:r>
              <a:rPr kumimoji="1" lang="ja-JP" altLang="en-US" sz="1600" dirty="0" smtClean="0"/>
              <a:t>出ます！</a:t>
            </a:r>
            <a:endParaRPr kumimoji="1" lang="ja-JP" altLang="en-US" sz="1600" dirty="0"/>
          </a:p>
        </p:txBody>
      </p:sp>
      <p:sp>
        <p:nvSpPr>
          <p:cNvPr id="7" name="テキスト ボックス 6"/>
          <p:cNvSpPr txBox="1"/>
          <p:nvPr/>
        </p:nvSpPr>
        <p:spPr>
          <a:xfrm>
            <a:off x="4427984" y="5949280"/>
            <a:ext cx="461665" cy="908720"/>
          </a:xfrm>
          <a:prstGeom prst="rect">
            <a:avLst/>
          </a:prstGeom>
          <a:noFill/>
        </p:spPr>
        <p:txBody>
          <a:bodyPr vert="eaVert" wrap="square" rtlCol="0">
            <a:spAutoFit/>
          </a:bodyPr>
          <a:lstStyle/>
          <a:p>
            <a:r>
              <a:rPr kumimoji="1" lang="ja-JP" altLang="en-US" dirty="0" smtClean="0"/>
              <a:t>路側帯</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追い越しの一連の流れ</a:t>
            </a:r>
            <a:endParaRPr kumimoji="1" lang="ja-JP" altLang="en-US" dirty="0"/>
          </a:p>
        </p:txBody>
      </p:sp>
      <p:sp>
        <p:nvSpPr>
          <p:cNvPr id="3" name="コンテンツ プレースホルダ 2"/>
          <p:cNvSpPr>
            <a:spLocks noGrp="1"/>
          </p:cNvSpPr>
          <p:nvPr>
            <p:ph idx="1"/>
          </p:nvPr>
        </p:nvSpPr>
        <p:spPr/>
        <p:txBody>
          <a:bodyPr>
            <a:normAutofit/>
          </a:bodyPr>
          <a:lstStyle/>
          <a:p>
            <a:pPr>
              <a:buNone/>
            </a:pPr>
            <a:r>
              <a:rPr kumimoji="1" lang="en-US" altLang="ja-JP" sz="2800" dirty="0" smtClean="0"/>
              <a:t>1</a:t>
            </a:r>
            <a:r>
              <a:rPr kumimoji="1" lang="ja-JP" altLang="en-US" sz="2800" dirty="0" err="1" smtClean="0"/>
              <a:t>．</a:t>
            </a:r>
            <a:r>
              <a:rPr lang="ja-JP" altLang="en-US" sz="2800" dirty="0" smtClean="0"/>
              <a:t>先頭が障害物を発見したら、早めに手信号・コールを出す。</a:t>
            </a:r>
            <a:endParaRPr lang="en-US" altLang="ja-JP" sz="2800" dirty="0" smtClean="0"/>
          </a:p>
          <a:p>
            <a:pPr>
              <a:buNone/>
            </a:pPr>
            <a:r>
              <a:rPr kumimoji="1" lang="ja-JP" altLang="en-US" sz="2800" dirty="0"/>
              <a:t>　</a:t>
            </a:r>
            <a:r>
              <a:rPr kumimoji="1" lang="ja-JP" altLang="en-US" sz="2800" dirty="0" smtClean="0"/>
              <a:t>　追い抜きの対象が班や人の場合一声かける。</a:t>
            </a:r>
            <a:endParaRPr kumimoji="1" lang="ja-JP" altLang="en-US" sz="2800" dirty="0"/>
          </a:p>
        </p:txBody>
      </p:sp>
      <p:pic>
        <p:nvPicPr>
          <p:cNvPr id="3076" name="Picture 4"/>
          <p:cNvPicPr>
            <a:picLocks noChangeAspect="1" noChangeArrowheads="1"/>
          </p:cNvPicPr>
          <p:nvPr/>
        </p:nvPicPr>
        <p:blipFill>
          <a:blip r:embed="rId2" cstate="print"/>
          <a:srcRect/>
          <a:stretch>
            <a:fillRect/>
          </a:stretch>
        </p:blipFill>
        <p:spPr bwMode="auto">
          <a:xfrm>
            <a:off x="3419872" y="3140968"/>
            <a:ext cx="967261" cy="792088"/>
          </a:xfrm>
          <a:prstGeom prst="rect">
            <a:avLst/>
          </a:prstGeom>
          <a:noFill/>
          <a:ln w="9525">
            <a:noFill/>
            <a:miter lim="800000"/>
            <a:headEnd/>
            <a:tailEnd/>
          </a:ln>
        </p:spPr>
      </p:pic>
      <p:pic>
        <p:nvPicPr>
          <p:cNvPr id="3078" name="Picture 6"/>
          <p:cNvPicPr>
            <a:picLocks noChangeAspect="1" noChangeArrowheads="1"/>
          </p:cNvPicPr>
          <p:nvPr/>
        </p:nvPicPr>
        <p:blipFill>
          <a:blip r:embed="rId3" cstate="print"/>
          <a:srcRect/>
          <a:stretch>
            <a:fillRect/>
          </a:stretch>
        </p:blipFill>
        <p:spPr bwMode="auto">
          <a:xfrm>
            <a:off x="3491880" y="3789040"/>
            <a:ext cx="576064" cy="528716"/>
          </a:xfrm>
          <a:prstGeom prst="rect">
            <a:avLst/>
          </a:prstGeom>
          <a:noFill/>
          <a:ln w="9525">
            <a:noFill/>
            <a:miter lim="800000"/>
            <a:headEnd/>
            <a:tailEnd/>
          </a:ln>
        </p:spPr>
      </p:pic>
      <p:pic>
        <p:nvPicPr>
          <p:cNvPr id="14" name="Picture 6"/>
          <p:cNvPicPr>
            <a:picLocks noChangeAspect="1" noChangeArrowheads="1"/>
          </p:cNvPicPr>
          <p:nvPr/>
        </p:nvPicPr>
        <p:blipFill>
          <a:blip r:embed="rId3" cstate="print"/>
          <a:srcRect/>
          <a:stretch>
            <a:fillRect/>
          </a:stretch>
        </p:blipFill>
        <p:spPr bwMode="auto">
          <a:xfrm>
            <a:off x="3491880" y="4221088"/>
            <a:ext cx="576064" cy="528716"/>
          </a:xfrm>
          <a:prstGeom prst="rect">
            <a:avLst/>
          </a:prstGeom>
          <a:noFill/>
          <a:ln w="9525">
            <a:noFill/>
            <a:miter lim="800000"/>
            <a:headEnd/>
            <a:tailEnd/>
          </a:ln>
        </p:spPr>
      </p:pic>
      <p:pic>
        <p:nvPicPr>
          <p:cNvPr id="15" name="Picture 6"/>
          <p:cNvPicPr>
            <a:picLocks noChangeAspect="1" noChangeArrowheads="1"/>
          </p:cNvPicPr>
          <p:nvPr/>
        </p:nvPicPr>
        <p:blipFill>
          <a:blip r:embed="rId3" cstate="print"/>
          <a:srcRect/>
          <a:stretch>
            <a:fillRect/>
          </a:stretch>
        </p:blipFill>
        <p:spPr bwMode="auto">
          <a:xfrm>
            <a:off x="3491880" y="4653136"/>
            <a:ext cx="576064" cy="528716"/>
          </a:xfrm>
          <a:prstGeom prst="rect">
            <a:avLst/>
          </a:prstGeom>
          <a:noFill/>
          <a:ln w="9525">
            <a:noFill/>
            <a:miter lim="800000"/>
            <a:headEnd/>
            <a:tailEnd/>
          </a:ln>
        </p:spPr>
      </p:pic>
      <p:pic>
        <p:nvPicPr>
          <p:cNvPr id="3081" name="Picture 9"/>
          <p:cNvPicPr>
            <a:picLocks noChangeAspect="1" noChangeArrowheads="1"/>
          </p:cNvPicPr>
          <p:nvPr/>
        </p:nvPicPr>
        <p:blipFill>
          <a:blip r:embed="rId4" cstate="print"/>
          <a:srcRect/>
          <a:stretch>
            <a:fillRect/>
          </a:stretch>
        </p:blipFill>
        <p:spPr bwMode="auto">
          <a:xfrm>
            <a:off x="3779912" y="5157192"/>
            <a:ext cx="576064" cy="510228"/>
          </a:xfrm>
          <a:prstGeom prst="rect">
            <a:avLst/>
          </a:prstGeom>
          <a:noFill/>
          <a:ln w="9525">
            <a:noFill/>
            <a:miter lim="800000"/>
            <a:headEnd/>
            <a:tailEnd/>
          </a:ln>
        </p:spPr>
      </p:pic>
      <p:sp>
        <p:nvSpPr>
          <p:cNvPr id="17" name="円形吹き出し 16"/>
          <p:cNvSpPr/>
          <p:nvPr/>
        </p:nvSpPr>
        <p:spPr>
          <a:xfrm>
            <a:off x="4355976" y="3212976"/>
            <a:ext cx="1584176" cy="936104"/>
          </a:xfrm>
          <a:prstGeom prst="wedgeEllipseCallout">
            <a:avLst>
              <a:gd name="adj1" fmla="val -59786"/>
              <a:gd name="adj2" fmla="val -30953"/>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7"/>
          <p:cNvSpPr txBox="1"/>
          <p:nvPr/>
        </p:nvSpPr>
        <p:spPr>
          <a:xfrm>
            <a:off x="4427984" y="3429000"/>
            <a:ext cx="1728192" cy="400110"/>
          </a:xfrm>
          <a:prstGeom prst="rect">
            <a:avLst/>
          </a:prstGeom>
          <a:noFill/>
        </p:spPr>
        <p:txBody>
          <a:bodyPr wrap="square" rtlCol="0">
            <a:spAutoFit/>
          </a:bodyPr>
          <a:lstStyle/>
          <a:p>
            <a:r>
              <a:rPr kumimoji="1" lang="ja-JP" altLang="en-US" sz="2000" dirty="0" smtClean="0"/>
              <a:t>抜かします！</a:t>
            </a:r>
            <a:endParaRPr kumimoji="1" lang="ja-JP" alt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a:xfrm>
            <a:off x="457200" y="908720"/>
            <a:ext cx="8229600" cy="5217443"/>
          </a:xfrm>
        </p:spPr>
        <p:txBody>
          <a:bodyPr>
            <a:normAutofit/>
          </a:bodyPr>
          <a:lstStyle/>
          <a:p>
            <a:pPr>
              <a:buNone/>
            </a:pPr>
            <a:r>
              <a:rPr kumimoji="1" lang="en-US" altLang="ja-JP" sz="2800" dirty="0" smtClean="0"/>
              <a:t>2</a:t>
            </a:r>
            <a:r>
              <a:rPr kumimoji="1" lang="ja-JP" altLang="en-US" sz="2800" dirty="0" err="1" smtClean="0"/>
              <a:t>．</a:t>
            </a:r>
            <a:r>
              <a:rPr kumimoji="1" lang="ja-JP" altLang="en-US" sz="2800" dirty="0" smtClean="0"/>
              <a:t>テールは後方確認後、手を広げるなどして車道中央に出て車を抑える。その間先頭はチラチラとテールの様子を見る。</a:t>
            </a:r>
            <a:endParaRPr kumimoji="1" lang="en-US" altLang="ja-JP" sz="2800" dirty="0" smtClean="0"/>
          </a:p>
          <a:p>
            <a:pPr>
              <a:buNone/>
            </a:pPr>
            <a:r>
              <a:rPr lang="ja-JP" altLang="en-US" sz="2800" dirty="0" smtClean="0"/>
              <a:t>　　車を抑えられなかったら、テールは「ストップ！」と叫び、止める。</a:t>
            </a:r>
            <a:endParaRPr kumimoji="1" lang="ja-JP" altLang="en-US" sz="2800" dirty="0"/>
          </a:p>
        </p:txBody>
      </p:sp>
      <p:pic>
        <p:nvPicPr>
          <p:cNvPr id="4098" name="Picture 2"/>
          <p:cNvPicPr>
            <a:picLocks noChangeAspect="1" noChangeArrowheads="1"/>
          </p:cNvPicPr>
          <p:nvPr/>
        </p:nvPicPr>
        <p:blipFill>
          <a:blip r:embed="rId2" cstate="print"/>
          <a:srcRect/>
          <a:stretch>
            <a:fillRect/>
          </a:stretch>
        </p:blipFill>
        <p:spPr bwMode="auto">
          <a:xfrm>
            <a:off x="3203848" y="3356992"/>
            <a:ext cx="1008112" cy="746749"/>
          </a:xfrm>
          <a:prstGeom prst="rect">
            <a:avLst/>
          </a:prstGeom>
          <a:noFill/>
          <a:ln w="9525">
            <a:noFill/>
            <a:miter lim="800000"/>
            <a:headEnd/>
            <a:tailEnd/>
          </a:ln>
        </p:spPr>
      </p:pic>
      <p:pic>
        <p:nvPicPr>
          <p:cNvPr id="4099" name="Picture 3"/>
          <p:cNvPicPr>
            <a:picLocks noChangeAspect="1" noChangeArrowheads="1"/>
          </p:cNvPicPr>
          <p:nvPr/>
        </p:nvPicPr>
        <p:blipFill>
          <a:blip r:embed="rId2" cstate="print"/>
          <a:srcRect/>
          <a:stretch>
            <a:fillRect/>
          </a:stretch>
        </p:blipFill>
        <p:spPr bwMode="auto">
          <a:xfrm>
            <a:off x="3203848" y="4005064"/>
            <a:ext cx="972108" cy="720080"/>
          </a:xfrm>
          <a:prstGeom prst="rect">
            <a:avLst/>
          </a:prstGeom>
          <a:noFill/>
          <a:ln w="9525">
            <a:noFill/>
            <a:miter lim="800000"/>
            <a:headEnd/>
            <a:tailEnd/>
          </a:ln>
        </p:spPr>
      </p:pic>
      <p:pic>
        <p:nvPicPr>
          <p:cNvPr id="6" name="Picture 3"/>
          <p:cNvPicPr>
            <a:picLocks noChangeAspect="1" noChangeArrowheads="1"/>
          </p:cNvPicPr>
          <p:nvPr/>
        </p:nvPicPr>
        <p:blipFill>
          <a:blip r:embed="rId2" cstate="print"/>
          <a:srcRect/>
          <a:stretch>
            <a:fillRect/>
          </a:stretch>
        </p:blipFill>
        <p:spPr bwMode="auto">
          <a:xfrm>
            <a:off x="3275856" y="4509120"/>
            <a:ext cx="874897" cy="648072"/>
          </a:xfrm>
          <a:prstGeom prst="rect">
            <a:avLst/>
          </a:prstGeom>
          <a:noFill/>
          <a:ln w="9525">
            <a:noFill/>
            <a:miter lim="800000"/>
            <a:headEnd/>
            <a:tailEnd/>
          </a:ln>
        </p:spPr>
      </p:pic>
      <p:pic>
        <p:nvPicPr>
          <p:cNvPr id="7" name="Picture 3"/>
          <p:cNvPicPr>
            <a:picLocks noChangeAspect="1" noChangeArrowheads="1"/>
          </p:cNvPicPr>
          <p:nvPr/>
        </p:nvPicPr>
        <p:blipFill>
          <a:blip r:embed="rId2" cstate="print"/>
          <a:srcRect/>
          <a:stretch>
            <a:fillRect/>
          </a:stretch>
        </p:blipFill>
        <p:spPr bwMode="auto">
          <a:xfrm>
            <a:off x="3275856" y="5013176"/>
            <a:ext cx="874897" cy="648072"/>
          </a:xfrm>
          <a:prstGeom prst="rect">
            <a:avLst/>
          </a:prstGeom>
          <a:noFill/>
          <a:ln w="9525">
            <a:noFill/>
            <a:miter lim="800000"/>
            <a:headEnd/>
            <a:tailEnd/>
          </a:ln>
        </p:spPr>
      </p:pic>
      <p:pic>
        <p:nvPicPr>
          <p:cNvPr id="4100" name="Picture 4"/>
          <p:cNvPicPr>
            <a:picLocks noChangeAspect="1" noChangeArrowheads="1"/>
          </p:cNvPicPr>
          <p:nvPr/>
        </p:nvPicPr>
        <p:blipFill>
          <a:blip r:embed="rId3" cstate="print"/>
          <a:srcRect/>
          <a:stretch>
            <a:fillRect/>
          </a:stretch>
        </p:blipFill>
        <p:spPr bwMode="auto">
          <a:xfrm>
            <a:off x="3635896" y="5589240"/>
            <a:ext cx="1224136" cy="888756"/>
          </a:xfrm>
          <a:prstGeom prst="rect">
            <a:avLst/>
          </a:prstGeom>
          <a:noFill/>
          <a:ln w="9525">
            <a:noFill/>
            <a:miter lim="800000"/>
            <a:headEnd/>
            <a:tailEnd/>
          </a:ln>
        </p:spPr>
      </p:pic>
      <p:sp>
        <p:nvSpPr>
          <p:cNvPr id="9" name="円形吹き出し 8"/>
          <p:cNvSpPr/>
          <p:nvPr/>
        </p:nvSpPr>
        <p:spPr>
          <a:xfrm>
            <a:off x="4283968" y="3429000"/>
            <a:ext cx="1224136" cy="648072"/>
          </a:xfrm>
          <a:prstGeom prst="wedgeEllipseCallout">
            <a:avLst>
              <a:gd name="adj1" fmla="val -66048"/>
              <a:gd name="adj2" fmla="val -25685"/>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p:cNvSpPr txBox="1"/>
          <p:nvPr/>
        </p:nvSpPr>
        <p:spPr>
          <a:xfrm>
            <a:off x="4427984" y="3573016"/>
            <a:ext cx="1080120" cy="369332"/>
          </a:xfrm>
          <a:prstGeom prst="rect">
            <a:avLst/>
          </a:prstGeom>
          <a:noFill/>
        </p:spPr>
        <p:txBody>
          <a:bodyPr wrap="square" rtlCol="0">
            <a:spAutoFit/>
          </a:bodyPr>
          <a:lstStyle/>
          <a:p>
            <a:r>
              <a:rPr kumimoji="1" lang="ja-JP" altLang="en-US" dirty="0" smtClean="0"/>
              <a:t>まだー？</a:t>
            </a:r>
            <a:endParaRPr kumimoji="1" lang="ja-JP" altLang="en-US" dirty="0"/>
          </a:p>
        </p:txBody>
      </p:sp>
      <p:sp>
        <p:nvSpPr>
          <p:cNvPr id="11" name="円形吹き出し 10"/>
          <p:cNvSpPr/>
          <p:nvPr/>
        </p:nvSpPr>
        <p:spPr>
          <a:xfrm>
            <a:off x="4644008" y="4725144"/>
            <a:ext cx="2016224" cy="1008112"/>
          </a:xfrm>
          <a:prstGeom prst="wedgeEllipseCallout">
            <a:avLst>
              <a:gd name="adj1" fmla="val -47070"/>
              <a:gd name="adj2" fmla="val 6634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p:cNvSpPr txBox="1"/>
          <p:nvPr/>
        </p:nvSpPr>
        <p:spPr>
          <a:xfrm>
            <a:off x="4932040" y="4941168"/>
            <a:ext cx="1800200" cy="523220"/>
          </a:xfrm>
          <a:prstGeom prst="rect">
            <a:avLst/>
          </a:prstGeom>
          <a:noFill/>
        </p:spPr>
        <p:txBody>
          <a:bodyPr wrap="square" rtlCol="0">
            <a:spAutoFit/>
          </a:bodyPr>
          <a:lstStyle/>
          <a:p>
            <a:r>
              <a:rPr kumimoji="1" lang="ja-JP" altLang="en-US" sz="2800" dirty="0" smtClean="0">
                <a:solidFill>
                  <a:srgbClr val="FF0000"/>
                </a:solidFill>
              </a:rPr>
              <a:t>ストップ！</a:t>
            </a:r>
            <a:endParaRPr kumimoji="1" lang="ja-JP" altLang="en-US" sz="2800" dirty="0">
              <a:solidFill>
                <a:srgbClr val="FF0000"/>
              </a:solidFill>
            </a:endParaRPr>
          </a:p>
        </p:txBody>
      </p:sp>
      <p:pic>
        <p:nvPicPr>
          <p:cNvPr id="4101" name="Picture 5"/>
          <p:cNvPicPr>
            <a:picLocks noChangeAspect="1" noChangeArrowheads="1"/>
          </p:cNvPicPr>
          <p:nvPr/>
        </p:nvPicPr>
        <p:blipFill>
          <a:blip r:embed="rId4" cstate="print"/>
          <a:srcRect/>
          <a:stretch>
            <a:fillRect/>
          </a:stretch>
        </p:blipFill>
        <p:spPr bwMode="auto">
          <a:xfrm>
            <a:off x="4860032" y="5850732"/>
            <a:ext cx="1460539" cy="10072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a:xfrm>
            <a:off x="457200" y="908720"/>
            <a:ext cx="8229600" cy="5217443"/>
          </a:xfrm>
        </p:spPr>
        <p:txBody>
          <a:bodyPr/>
          <a:lstStyle/>
          <a:p>
            <a:pPr>
              <a:buNone/>
            </a:pPr>
            <a:r>
              <a:rPr kumimoji="1" lang="en-US" altLang="ja-JP" dirty="0" smtClean="0"/>
              <a:t>3</a:t>
            </a:r>
            <a:r>
              <a:rPr kumimoji="1" lang="ja-JP" altLang="en-US" dirty="0" err="1" smtClean="0"/>
              <a:t>．</a:t>
            </a:r>
            <a:r>
              <a:rPr kumimoji="1" lang="ja-JP" altLang="en-US" dirty="0" smtClean="0"/>
              <a:t>テールが</a:t>
            </a:r>
            <a:r>
              <a:rPr kumimoji="1" lang="en-US" altLang="ja-JP" dirty="0" smtClean="0"/>
              <a:t>OK</a:t>
            </a:r>
            <a:r>
              <a:rPr kumimoji="1" lang="ja-JP" altLang="en-US" dirty="0" smtClean="0"/>
              <a:t>サインを出す。先頭は</a:t>
            </a:r>
            <a:r>
              <a:rPr kumimoji="1" lang="en-US" altLang="ja-JP" dirty="0" smtClean="0"/>
              <a:t>OK</a:t>
            </a:r>
            <a:r>
              <a:rPr kumimoji="1" lang="ja-JP" altLang="en-US" dirty="0" smtClean="0"/>
              <a:t>確認後スピードアップ。</a:t>
            </a:r>
            <a:endParaRPr kumimoji="1" lang="en-US" altLang="ja-JP" dirty="0" smtClean="0"/>
          </a:p>
          <a:p>
            <a:pPr>
              <a:buNone/>
            </a:pPr>
            <a:r>
              <a:rPr lang="ja-JP" altLang="en-US" dirty="0"/>
              <a:t>　</a:t>
            </a:r>
            <a:r>
              <a:rPr lang="ja-JP" altLang="en-US" dirty="0" smtClean="0"/>
              <a:t>　</a:t>
            </a:r>
            <a:r>
              <a:rPr lang="en-US" altLang="ja-JP" dirty="0" smtClean="0">
                <a:solidFill>
                  <a:srgbClr val="FF0000"/>
                </a:solidFill>
              </a:rPr>
              <a:t>OK</a:t>
            </a:r>
            <a:r>
              <a:rPr lang="ja-JP" altLang="en-US" dirty="0" smtClean="0">
                <a:solidFill>
                  <a:srgbClr val="FF0000"/>
                </a:solidFill>
              </a:rPr>
              <a:t>の確認ができないうちに追い越しを絶対始めないこと</a:t>
            </a:r>
            <a:r>
              <a:rPr lang="ja-JP" altLang="en-US" dirty="0" smtClean="0"/>
              <a:t>。</a:t>
            </a:r>
            <a:endParaRPr kumimoji="1" lang="ja-JP" altLang="en-US" dirty="0"/>
          </a:p>
        </p:txBody>
      </p:sp>
      <p:pic>
        <p:nvPicPr>
          <p:cNvPr id="5123" name="Picture 3"/>
          <p:cNvPicPr>
            <a:picLocks noChangeAspect="1" noChangeArrowheads="1"/>
          </p:cNvPicPr>
          <p:nvPr/>
        </p:nvPicPr>
        <p:blipFill>
          <a:blip r:embed="rId2" cstate="print"/>
          <a:srcRect/>
          <a:stretch>
            <a:fillRect/>
          </a:stretch>
        </p:blipFill>
        <p:spPr bwMode="auto">
          <a:xfrm>
            <a:off x="3707904" y="3212976"/>
            <a:ext cx="864096" cy="761576"/>
          </a:xfrm>
          <a:prstGeom prst="rect">
            <a:avLst/>
          </a:prstGeom>
          <a:noFill/>
          <a:ln w="9525">
            <a:noFill/>
            <a:miter lim="800000"/>
            <a:headEnd/>
            <a:tailEnd/>
          </a:ln>
        </p:spPr>
      </p:pic>
      <p:pic>
        <p:nvPicPr>
          <p:cNvPr id="5124" name="Picture 4"/>
          <p:cNvPicPr>
            <a:picLocks noChangeAspect="1" noChangeArrowheads="1"/>
          </p:cNvPicPr>
          <p:nvPr/>
        </p:nvPicPr>
        <p:blipFill>
          <a:blip r:embed="rId2" cstate="print"/>
          <a:srcRect/>
          <a:stretch>
            <a:fillRect/>
          </a:stretch>
        </p:blipFill>
        <p:spPr bwMode="auto">
          <a:xfrm>
            <a:off x="3707904" y="3861048"/>
            <a:ext cx="735313" cy="648072"/>
          </a:xfrm>
          <a:prstGeom prst="rect">
            <a:avLst/>
          </a:prstGeom>
          <a:noFill/>
          <a:ln w="9525">
            <a:noFill/>
            <a:miter lim="800000"/>
            <a:headEnd/>
            <a:tailEnd/>
          </a:ln>
        </p:spPr>
      </p:pic>
      <p:pic>
        <p:nvPicPr>
          <p:cNvPr id="5125" name="Picture 5"/>
          <p:cNvPicPr>
            <a:picLocks noChangeAspect="1" noChangeArrowheads="1"/>
          </p:cNvPicPr>
          <p:nvPr/>
        </p:nvPicPr>
        <p:blipFill>
          <a:blip r:embed="rId2" cstate="print"/>
          <a:srcRect/>
          <a:stretch>
            <a:fillRect/>
          </a:stretch>
        </p:blipFill>
        <p:spPr bwMode="auto">
          <a:xfrm>
            <a:off x="3707905" y="4365105"/>
            <a:ext cx="735312" cy="648072"/>
          </a:xfrm>
          <a:prstGeom prst="rect">
            <a:avLst/>
          </a:prstGeom>
          <a:noFill/>
          <a:ln w="9525">
            <a:noFill/>
            <a:miter lim="800000"/>
            <a:headEnd/>
            <a:tailEnd/>
          </a:ln>
        </p:spPr>
      </p:pic>
      <p:pic>
        <p:nvPicPr>
          <p:cNvPr id="5126" name="Picture 6"/>
          <p:cNvPicPr>
            <a:picLocks noChangeAspect="1" noChangeArrowheads="1"/>
          </p:cNvPicPr>
          <p:nvPr/>
        </p:nvPicPr>
        <p:blipFill>
          <a:blip r:embed="rId2" cstate="print"/>
          <a:srcRect/>
          <a:stretch>
            <a:fillRect/>
          </a:stretch>
        </p:blipFill>
        <p:spPr bwMode="auto">
          <a:xfrm>
            <a:off x="3707905" y="4869160"/>
            <a:ext cx="735312" cy="648072"/>
          </a:xfrm>
          <a:prstGeom prst="rect">
            <a:avLst/>
          </a:prstGeom>
          <a:noFill/>
          <a:ln w="9525">
            <a:noFill/>
            <a:miter lim="800000"/>
            <a:headEnd/>
            <a:tailEnd/>
          </a:ln>
        </p:spPr>
      </p:pic>
      <p:pic>
        <p:nvPicPr>
          <p:cNvPr id="5127" name="Picture 7"/>
          <p:cNvPicPr>
            <a:picLocks noChangeAspect="1" noChangeArrowheads="1"/>
          </p:cNvPicPr>
          <p:nvPr/>
        </p:nvPicPr>
        <p:blipFill>
          <a:blip r:embed="rId2" cstate="print"/>
          <a:srcRect/>
          <a:stretch>
            <a:fillRect/>
          </a:stretch>
        </p:blipFill>
        <p:spPr bwMode="auto">
          <a:xfrm>
            <a:off x="4067944" y="5445224"/>
            <a:ext cx="936104" cy="825041"/>
          </a:xfrm>
          <a:prstGeom prst="rect">
            <a:avLst/>
          </a:prstGeom>
          <a:noFill/>
          <a:ln w="9525">
            <a:noFill/>
            <a:miter lim="800000"/>
            <a:headEnd/>
            <a:tailEnd/>
          </a:ln>
        </p:spPr>
      </p:pic>
      <p:sp>
        <p:nvSpPr>
          <p:cNvPr id="10" name="円形吹き出し 9"/>
          <p:cNvSpPr/>
          <p:nvPr/>
        </p:nvSpPr>
        <p:spPr>
          <a:xfrm>
            <a:off x="4932040" y="4941168"/>
            <a:ext cx="1224136" cy="720080"/>
          </a:xfrm>
          <a:prstGeom prst="wedgeEllipseCallout">
            <a:avLst>
              <a:gd name="adj1" fmla="val -53926"/>
              <a:gd name="adj2" fmla="val 677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p:cNvSpPr txBox="1"/>
          <p:nvPr/>
        </p:nvSpPr>
        <p:spPr>
          <a:xfrm>
            <a:off x="5220072" y="5085184"/>
            <a:ext cx="1080120" cy="461665"/>
          </a:xfrm>
          <a:prstGeom prst="rect">
            <a:avLst/>
          </a:prstGeom>
          <a:noFill/>
        </p:spPr>
        <p:txBody>
          <a:bodyPr wrap="square" rtlCol="0">
            <a:spAutoFit/>
          </a:bodyPr>
          <a:lstStyle/>
          <a:p>
            <a:r>
              <a:rPr kumimoji="1" lang="en-US" altLang="ja-JP" sz="2400" dirty="0" smtClean="0"/>
              <a:t>OK</a:t>
            </a:r>
            <a:r>
              <a:rPr kumimoji="1" lang="ja-JP" altLang="en-US" sz="2400" dirty="0" smtClean="0"/>
              <a:t>！</a:t>
            </a:r>
            <a:endParaRPr kumimoji="1" lang="ja-JP" altLang="en-US" sz="2400" dirty="0"/>
          </a:p>
        </p:txBody>
      </p:sp>
      <p:sp>
        <p:nvSpPr>
          <p:cNvPr id="12" name="円形吹き出し 11"/>
          <p:cNvSpPr/>
          <p:nvPr/>
        </p:nvSpPr>
        <p:spPr>
          <a:xfrm>
            <a:off x="4499992" y="4365104"/>
            <a:ext cx="864096" cy="504056"/>
          </a:xfrm>
          <a:prstGeom prst="wedgeEllipseCallout">
            <a:avLst>
              <a:gd name="adj1" fmla="val -58293"/>
              <a:gd name="adj2" fmla="val 80366"/>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円形吹き出し 12"/>
          <p:cNvSpPr/>
          <p:nvPr/>
        </p:nvSpPr>
        <p:spPr>
          <a:xfrm>
            <a:off x="4499992" y="4365104"/>
            <a:ext cx="864096" cy="504056"/>
          </a:xfrm>
          <a:prstGeom prst="wedgeEllipseCallout">
            <a:avLst>
              <a:gd name="adj1" fmla="val -74114"/>
              <a:gd name="adj2" fmla="val 4779"/>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円形吹き出し 13"/>
          <p:cNvSpPr/>
          <p:nvPr/>
        </p:nvSpPr>
        <p:spPr>
          <a:xfrm>
            <a:off x="4499992" y="4365104"/>
            <a:ext cx="864096" cy="504056"/>
          </a:xfrm>
          <a:prstGeom prst="wedgeEllipseCallout">
            <a:avLst>
              <a:gd name="adj1" fmla="val -68205"/>
              <a:gd name="adj2" fmla="val -59126"/>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4644008" y="4437112"/>
            <a:ext cx="576064" cy="369332"/>
          </a:xfrm>
          <a:prstGeom prst="rect">
            <a:avLst/>
          </a:prstGeom>
          <a:noFill/>
        </p:spPr>
        <p:txBody>
          <a:bodyPr wrap="square" rtlCol="0">
            <a:spAutoFit/>
          </a:bodyPr>
          <a:lstStyle/>
          <a:p>
            <a:r>
              <a:rPr kumimoji="1" lang="en-US" altLang="ja-JP" i="1" dirty="0" smtClean="0">
                <a:effectLst>
                  <a:outerShdw blurRad="38100" dist="38100" dir="2700000" algn="tl">
                    <a:srgbClr val="000000">
                      <a:alpha val="43137"/>
                    </a:srgbClr>
                  </a:outerShdw>
                </a:effectLst>
              </a:rPr>
              <a:t>OK!</a:t>
            </a:r>
            <a:endParaRPr kumimoji="1" lang="ja-JP" altLang="en-US" i="1" dirty="0">
              <a:effectLst>
                <a:outerShdw blurRad="38100" dist="38100" dir="2700000" algn="tl">
                  <a:srgbClr val="000000">
                    <a:alpha val="43137"/>
                  </a:srgbClr>
                </a:outerShdw>
              </a:effectLst>
            </a:endParaRPr>
          </a:p>
        </p:txBody>
      </p:sp>
      <p:sp>
        <p:nvSpPr>
          <p:cNvPr id="16" name="円形吹き出し 15"/>
          <p:cNvSpPr/>
          <p:nvPr/>
        </p:nvSpPr>
        <p:spPr>
          <a:xfrm>
            <a:off x="4716016" y="3356992"/>
            <a:ext cx="1584176" cy="792088"/>
          </a:xfrm>
          <a:prstGeom prst="wedgeEllipseCallout">
            <a:avLst>
              <a:gd name="adj1" fmla="val -69808"/>
              <a:gd name="adj2" fmla="val -44196"/>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p:cNvSpPr txBox="1"/>
          <p:nvPr/>
        </p:nvSpPr>
        <p:spPr>
          <a:xfrm>
            <a:off x="4932040" y="3501008"/>
            <a:ext cx="1656184" cy="523220"/>
          </a:xfrm>
          <a:prstGeom prst="rect">
            <a:avLst/>
          </a:prstGeom>
          <a:noFill/>
        </p:spPr>
        <p:txBody>
          <a:bodyPr wrap="square" rtlCol="0">
            <a:spAutoFit/>
          </a:bodyPr>
          <a:lstStyle/>
          <a:p>
            <a:r>
              <a:rPr kumimoji="1" lang="ja-JP" altLang="en-US" sz="2800" dirty="0" smtClean="0"/>
              <a:t>はい！</a:t>
            </a:r>
            <a:endParaRPr kumimoji="1" lang="ja-JP" alt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a:xfrm>
            <a:off x="457200" y="980728"/>
            <a:ext cx="8229600" cy="5145435"/>
          </a:xfrm>
        </p:spPr>
        <p:txBody>
          <a:bodyPr/>
          <a:lstStyle/>
          <a:p>
            <a:pPr>
              <a:buNone/>
            </a:pPr>
            <a:r>
              <a:rPr kumimoji="1" lang="en-US" altLang="ja-JP" dirty="0" smtClean="0"/>
              <a:t>4</a:t>
            </a:r>
            <a:r>
              <a:rPr kumimoji="1" lang="ja-JP" altLang="en-US" dirty="0" err="1" smtClean="0"/>
              <a:t>．</a:t>
            </a:r>
            <a:r>
              <a:rPr kumimoji="1" lang="ja-JP" altLang="en-US" dirty="0" smtClean="0"/>
              <a:t>全員中央に出る。スピードアップ。</a:t>
            </a:r>
            <a:endParaRPr kumimoji="1" lang="en-US" altLang="ja-JP" dirty="0" smtClean="0"/>
          </a:p>
          <a:p>
            <a:pPr>
              <a:buNone/>
            </a:pPr>
            <a:r>
              <a:rPr lang="ja-JP" altLang="en-US" dirty="0"/>
              <a:t>　</a:t>
            </a:r>
            <a:r>
              <a:rPr lang="ja-JP" altLang="en-US" dirty="0" smtClean="0"/>
              <a:t>　対象に近づきすぎないこと。車の場合ドアが開くかもしれない。</a:t>
            </a:r>
            <a:endParaRPr kumimoji="1" lang="ja-JP" altLang="en-US" dirty="0"/>
          </a:p>
        </p:txBody>
      </p:sp>
      <p:pic>
        <p:nvPicPr>
          <p:cNvPr id="6146" name="Picture 2"/>
          <p:cNvPicPr>
            <a:picLocks noChangeAspect="1" noChangeArrowheads="1"/>
          </p:cNvPicPr>
          <p:nvPr/>
        </p:nvPicPr>
        <p:blipFill>
          <a:blip r:embed="rId2" cstate="print"/>
          <a:srcRect/>
          <a:stretch>
            <a:fillRect/>
          </a:stretch>
        </p:blipFill>
        <p:spPr bwMode="auto">
          <a:xfrm>
            <a:off x="2411760" y="3212976"/>
            <a:ext cx="1554565" cy="1584176"/>
          </a:xfrm>
          <a:prstGeom prst="rect">
            <a:avLst/>
          </a:prstGeom>
          <a:noFill/>
          <a:ln w="9525">
            <a:noFill/>
            <a:miter lim="800000"/>
            <a:headEnd/>
            <a:tailEnd/>
          </a:ln>
        </p:spPr>
      </p:pic>
      <p:pic>
        <p:nvPicPr>
          <p:cNvPr id="6147" name="Picture 3"/>
          <p:cNvPicPr>
            <a:picLocks noChangeAspect="1" noChangeArrowheads="1"/>
          </p:cNvPicPr>
          <p:nvPr/>
        </p:nvPicPr>
        <p:blipFill>
          <a:blip r:embed="rId3" cstate="print"/>
          <a:srcRect/>
          <a:stretch>
            <a:fillRect/>
          </a:stretch>
        </p:blipFill>
        <p:spPr bwMode="auto">
          <a:xfrm>
            <a:off x="4067944" y="3140968"/>
            <a:ext cx="676275" cy="600075"/>
          </a:xfrm>
          <a:prstGeom prst="rect">
            <a:avLst/>
          </a:prstGeom>
          <a:noFill/>
          <a:ln w="9525">
            <a:noFill/>
            <a:miter lim="800000"/>
            <a:headEnd/>
            <a:tailEnd/>
          </a:ln>
        </p:spPr>
      </p:pic>
      <p:pic>
        <p:nvPicPr>
          <p:cNvPr id="6148" name="Picture 4"/>
          <p:cNvPicPr>
            <a:picLocks noChangeAspect="1" noChangeArrowheads="1"/>
          </p:cNvPicPr>
          <p:nvPr/>
        </p:nvPicPr>
        <p:blipFill>
          <a:blip r:embed="rId3" cstate="print"/>
          <a:srcRect/>
          <a:stretch>
            <a:fillRect/>
          </a:stretch>
        </p:blipFill>
        <p:spPr bwMode="auto">
          <a:xfrm>
            <a:off x="4067944" y="3645024"/>
            <a:ext cx="676275" cy="600075"/>
          </a:xfrm>
          <a:prstGeom prst="rect">
            <a:avLst/>
          </a:prstGeom>
          <a:noFill/>
          <a:ln w="9525">
            <a:noFill/>
            <a:miter lim="800000"/>
            <a:headEnd/>
            <a:tailEnd/>
          </a:ln>
        </p:spPr>
      </p:pic>
      <p:pic>
        <p:nvPicPr>
          <p:cNvPr id="6149" name="Picture 5"/>
          <p:cNvPicPr>
            <a:picLocks noChangeAspect="1" noChangeArrowheads="1"/>
          </p:cNvPicPr>
          <p:nvPr/>
        </p:nvPicPr>
        <p:blipFill>
          <a:blip r:embed="rId3" cstate="print"/>
          <a:srcRect/>
          <a:stretch>
            <a:fillRect/>
          </a:stretch>
        </p:blipFill>
        <p:spPr bwMode="auto">
          <a:xfrm>
            <a:off x="3995936" y="4149080"/>
            <a:ext cx="676275" cy="600075"/>
          </a:xfrm>
          <a:prstGeom prst="rect">
            <a:avLst/>
          </a:prstGeom>
          <a:noFill/>
          <a:ln w="9525">
            <a:noFill/>
            <a:miter lim="800000"/>
            <a:headEnd/>
            <a:tailEnd/>
          </a:ln>
        </p:spPr>
      </p:pic>
      <p:pic>
        <p:nvPicPr>
          <p:cNvPr id="6152" name="Picture 8"/>
          <p:cNvPicPr>
            <a:picLocks noChangeAspect="1" noChangeArrowheads="1"/>
          </p:cNvPicPr>
          <p:nvPr/>
        </p:nvPicPr>
        <p:blipFill>
          <a:blip r:embed="rId4" cstate="print"/>
          <a:srcRect/>
          <a:stretch>
            <a:fillRect/>
          </a:stretch>
        </p:blipFill>
        <p:spPr bwMode="auto">
          <a:xfrm>
            <a:off x="4211960" y="5229200"/>
            <a:ext cx="1076325" cy="923925"/>
          </a:xfrm>
          <a:prstGeom prst="rect">
            <a:avLst/>
          </a:prstGeom>
          <a:noFill/>
          <a:ln w="9525">
            <a:noFill/>
            <a:miter lim="800000"/>
            <a:headEnd/>
            <a:tailEnd/>
          </a:ln>
        </p:spPr>
      </p:pic>
      <p:sp>
        <p:nvSpPr>
          <p:cNvPr id="11" name="曲折矢印 10"/>
          <p:cNvSpPr/>
          <p:nvPr/>
        </p:nvSpPr>
        <p:spPr>
          <a:xfrm>
            <a:off x="2987824" y="5013176"/>
            <a:ext cx="576064" cy="1224136"/>
          </a:xfrm>
          <a:prstGeom prst="bentArrow">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pic>
        <p:nvPicPr>
          <p:cNvPr id="6153" name="Picture 9"/>
          <p:cNvPicPr>
            <a:picLocks noChangeAspect="1" noChangeArrowheads="1"/>
          </p:cNvPicPr>
          <p:nvPr/>
        </p:nvPicPr>
        <p:blipFill>
          <a:blip r:embed="rId5" cstate="print"/>
          <a:srcRect/>
          <a:stretch>
            <a:fillRect/>
          </a:stretch>
        </p:blipFill>
        <p:spPr bwMode="auto">
          <a:xfrm>
            <a:off x="3707904" y="4653136"/>
            <a:ext cx="609600" cy="523875"/>
          </a:xfrm>
          <a:prstGeom prst="rect">
            <a:avLst/>
          </a:prstGeom>
          <a:noFill/>
          <a:ln w="9525">
            <a:noFill/>
            <a:miter lim="800000"/>
            <a:headEnd/>
            <a:tailEnd/>
          </a:ln>
        </p:spPr>
      </p:pic>
      <p:sp>
        <p:nvSpPr>
          <p:cNvPr id="12" name="線吹き出し 2 (枠付き) 11"/>
          <p:cNvSpPr/>
          <p:nvPr/>
        </p:nvSpPr>
        <p:spPr>
          <a:xfrm>
            <a:off x="5508104" y="2420888"/>
            <a:ext cx="1800200" cy="1008112"/>
          </a:xfrm>
          <a:prstGeom prst="borderCallout2">
            <a:avLst>
              <a:gd name="adj1" fmla="val 16794"/>
              <a:gd name="adj2" fmla="val -1096"/>
              <a:gd name="adj3" fmla="val 17847"/>
              <a:gd name="adj4" fmla="val -79902"/>
              <a:gd name="adj5" fmla="val 73316"/>
              <a:gd name="adj6" fmla="val -106733"/>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5580112" y="2420888"/>
            <a:ext cx="1656184" cy="923330"/>
          </a:xfrm>
          <a:prstGeom prst="rect">
            <a:avLst/>
          </a:prstGeom>
          <a:noFill/>
        </p:spPr>
        <p:txBody>
          <a:bodyPr wrap="square" rtlCol="0">
            <a:spAutoFit/>
          </a:bodyPr>
          <a:lstStyle/>
          <a:p>
            <a:r>
              <a:rPr kumimoji="1" lang="ja-JP" altLang="en-US" dirty="0" smtClean="0"/>
              <a:t>駐車車両の陰からの飛び出しに注意！</a:t>
            </a:r>
            <a:endParaRPr kumimoji="1" lang="ja-JP" altLang="en-US" dirty="0"/>
          </a:p>
        </p:txBody>
      </p:sp>
      <p:cxnSp>
        <p:nvCxnSpPr>
          <p:cNvPr id="16" name="直線矢印コネクタ 15"/>
          <p:cNvCxnSpPr/>
          <p:nvPr/>
        </p:nvCxnSpPr>
        <p:spPr>
          <a:xfrm>
            <a:off x="3635896" y="3933056"/>
            <a:ext cx="504056"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3563888" y="3645024"/>
            <a:ext cx="1080120" cy="276999"/>
          </a:xfrm>
          <a:prstGeom prst="rect">
            <a:avLst/>
          </a:prstGeom>
          <a:noFill/>
        </p:spPr>
        <p:txBody>
          <a:bodyPr wrap="square" rtlCol="0">
            <a:spAutoFit/>
          </a:bodyPr>
          <a:lstStyle/>
          <a:p>
            <a:r>
              <a:rPr kumimoji="1" lang="en-US" altLang="ja-JP" sz="1200" dirty="0" smtClean="0"/>
              <a:t>1</a:t>
            </a:r>
            <a:r>
              <a:rPr lang="en-US" altLang="ja-JP" sz="1200" dirty="0" smtClean="0"/>
              <a:t>m</a:t>
            </a:r>
            <a:r>
              <a:rPr kumimoji="1" lang="ja-JP" altLang="en-US" sz="1200" dirty="0" smtClean="0"/>
              <a:t>以上</a:t>
            </a:r>
            <a:endParaRPr kumimoji="1" lang="ja-JP" altLang="en-US" sz="1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a:xfrm>
            <a:off x="457200" y="1052736"/>
            <a:ext cx="8229600" cy="5073427"/>
          </a:xfrm>
        </p:spPr>
        <p:txBody>
          <a:bodyPr/>
          <a:lstStyle/>
          <a:p>
            <a:pPr>
              <a:buNone/>
            </a:pPr>
            <a:r>
              <a:rPr kumimoji="1" lang="en-US" altLang="ja-JP" dirty="0" smtClean="0"/>
              <a:t>5</a:t>
            </a:r>
            <a:r>
              <a:rPr kumimoji="1" lang="ja-JP" altLang="en-US" dirty="0" err="1" smtClean="0"/>
              <a:t>．</a:t>
            </a:r>
            <a:r>
              <a:rPr kumimoji="1" lang="ja-JP" altLang="en-US" dirty="0" smtClean="0"/>
              <a:t>速やかに左に戻る</a:t>
            </a:r>
            <a:endParaRPr kumimoji="1" lang="ja-JP" altLang="en-US" dirty="0"/>
          </a:p>
        </p:txBody>
      </p:sp>
      <p:pic>
        <p:nvPicPr>
          <p:cNvPr id="4" name="Picture 2"/>
          <p:cNvPicPr>
            <a:picLocks noChangeAspect="1" noChangeArrowheads="1"/>
          </p:cNvPicPr>
          <p:nvPr/>
        </p:nvPicPr>
        <p:blipFill>
          <a:blip r:embed="rId2" cstate="print"/>
          <a:srcRect/>
          <a:stretch>
            <a:fillRect/>
          </a:stretch>
        </p:blipFill>
        <p:spPr bwMode="auto">
          <a:xfrm>
            <a:off x="2555776" y="4437112"/>
            <a:ext cx="1842597" cy="1877694"/>
          </a:xfrm>
          <a:prstGeom prst="rect">
            <a:avLst/>
          </a:prstGeom>
          <a:noFill/>
          <a:ln w="9525">
            <a:noFill/>
            <a:miter lim="800000"/>
            <a:headEnd/>
            <a:tailEnd/>
          </a:ln>
        </p:spPr>
      </p:pic>
      <p:pic>
        <p:nvPicPr>
          <p:cNvPr id="5" name="Picture 7"/>
          <p:cNvPicPr>
            <a:picLocks noChangeAspect="1" noChangeArrowheads="1"/>
          </p:cNvPicPr>
          <p:nvPr/>
        </p:nvPicPr>
        <p:blipFill>
          <a:blip r:embed="rId3" cstate="print"/>
          <a:srcRect/>
          <a:stretch>
            <a:fillRect/>
          </a:stretch>
        </p:blipFill>
        <p:spPr bwMode="auto">
          <a:xfrm>
            <a:off x="4355976" y="5157192"/>
            <a:ext cx="980416" cy="864096"/>
          </a:xfrm>
          <a:prstGeom prst="rect">
            <a:avLst/>
          </a:prstGeom>
          <a:noFill/>
          <a:ln w="9525">
            <a:noFill/>
            <a:miter lim="800000"/>
            <a:headEnd/>
            <a:tailEnd/>
          </a:ln>
        </p:spPr>
      </p:pic>
      <p:pic>
        <p:nvPicPr>
          <p:cNvPr id="7170" name="Picture 2"/>
          <p:cNvPicPr>
            <a:picLocks noChangeAspect="1" noChangeArrowheads="1"/>
          </p:cNvPicPr>
          <p:nvPr/>
        </p:nvPicPr>
        <p:blipFill>
          <a:blip r:embed="rId4" cstate="print"/>
          <a:srcRect/>
          <a:stretch>
            <a:fillRect/>
          </a:stretch>
        </p:blipFill>
        <p:spPr bwMode="auto">
          <a:xfrm>
            <a:off x="2915816" y="2204864"/>
            <a:ext cx="638175" cy="600075"/>
          </a:xfrm>
          <a:prstGeom prst="rect">
            <a:avLst/>
          </a:prstGeom>
          <a:noFill/>
          <a:ln w="9525">
            <a:noFill/>
            <a:miter lim="800000"/>
            <a:headEnd/>
            <a:tailEnd/>
          </a:ln>
        </p:spPr>
      </p:pic>
      <p:pic>
        <p:nvPicPr>
          <p:cNvPr id="7171" name="Picture 3"/>
          <p:cNvPicPr>
            <a:picLocks noChangeAspect="1" noChangeArrowheads="1"/>
          </p:cNvPicPr>
          <p:nvPr/>
        </p:nvPicPr>
        <p:blipFill>
          <a:blip r:embed="rId4" cstate="print"/>
          <a:srcRect/>
          <a:stretch>
            <a:fillRect/>
          </a:stretch>
        </p:blipFill>
        <p:spPr bwMode="auto">
          <a:xfrm>
            <a:off x="2987824" y="2780928"/>
            <a:ext cx="638175" cy="600075"/>
          </a:xfrm>
          <a:prstGeom prst="rect">
            <a:avLst/>
          </a:prstGeom>
          <a:noFill/>
          <a:ln w="9525">
            <a:noFill/>
            <a:miter lim="800000"/>
            <a:headEnd/>
            <a:tailEnd/>
          </a:ln>
        </p:spPr>
      </p:pic>
      <p:pic>
        <p:nvPicPr>
          <p:cNvPr id="7172" name="Picture 4"/>
          <p:cNvPicPr>
            <a:picLocks noChangeAspect="1" noChangeArrowheads="1"/>
          </p:cNvPicPr>
          <p:nvPr/>
        </p:nvPicPr>
        <p:blipFill>
          <a:blip r:embed="rId4" cstate="print"/>
          <a:srcRect/>
          <a:stretch>
            <a:fillRect/>
          </a:stretch>
        </p:blipFill>
        <p:spPr bwMode="auto">
          <a:xfrm>
            <a:off x="3131840" y="3356992"/>
            <a:ext cx="638175" cy="600075"/>
          </a:xfrm>
          <a:prstGeom prst="rect">
            <a:avLst/>
          </a:prstGeom>
          <a:noFill/>
          <a:ln w="9525">
            <a:noFill/>
            <a:miter lim="800000"/>
            <a:headEnd/>
            <a:tailEnd/>
          </a:ln>
        </p:spPr>
      </p:pic>
      <p:pic>
        <p:nvPicPr>
          <p:cNvPr id="7174" name="Picture 6"/>
          <p:cNvPicPr>
            <a:picLocks noChangeAspect="1" noChangeArrowheads="1"/>
          </p:cNvPicPr>
          <p:nvPr/>
        </p:nvPicPr>
        <p:blipFill>
          <a:blip r:embed="rId5" cstate="print"/>
          <a:srcRect/>
          <a:stretch>
            <a:fillRect/>
          </a:stretch>
        </p:blipFill>
        <p:spPr bwMode="auto">
          <a:xfrm>
            <a:off x="3707904" y="3933056"/>
            <a:ext cx="586538" cy="504056"/>
          </a:xfrm>
          <a:prstGeom prst="rect">
            <a:avLst/>
          </a:prstGeom>
          <a:noFill/>
          <a:ln w="9525">
            <a:noFill/>
            <a:miter lim="800000"/>
            <a:headEnd/>
            <a:tailEnd/>
          </a:ln>
          <a:scene3d>
            <a:camera prst="orthographicFront">
              <a:rot lat="0" lon="10799977" rev="0"/>
            </a:camera>
            <a:lightRig rig="threePt" dir="t"/>
          </a:scene3d>
        </p:spPr>
      </p:pic>
      <p:sp>
        <p:nvSpPr>
          <p:cNvPr id="11" name="曲折矢印 10"/>
          <p:cNvSpPr/>
          <p:nvPr/>
        </p:nvSpPr>
        <p:spPr>
          <a:xfrm>
            <a:off x="4355976" y="3717032"/>
            <a:ext cx="432048" cy="936104"/>
          </a:xfrm>
          <a:prstGeom prst="bentArrow">
            <a:avLst/>
          </a:prstGeom>
          <a:noFill/>
          <a:ln>
            <a:solidFill>
              <a:srgbClr val="FFC000"/>
            </a:solidFill>
          </a:ln>
          <a:scene3d>
            <a:camera prst="orthographicFront">
              <a:rot lat="0" lon="10799999"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③交差点</a:t>
            </a:r>
            <a:endParaRPr kumimoji="1" lang="ja-JP" altLang="en-US" dirty="0"/>
          </a:p>
        </p:txBody>
      </p:sp>
      <p:sp>
        <p:nvSpPr>
          <p:cNvPr id="3" name="コンテンツ プレースホルダ 2"/>
          <p:cNvSpPr>
            <a:spLocks noGrp="1"/>
          </p:cNvSpPr>
          <p:nvPr>
            <p:ph idx="1"/>
          </p:nvPr>
        </p:nvSpPr>
        <p:spPr>
          <a:xfrm>
            <a:off x="467544" y="1412776"/>
            <a:ext cx="8229600" cy="4525963"/>
          </a:xfrm>
        </p:spPr>
        <p:txBody>
          <a:bodyPr>
            <a:normAutofit fontScale="92500" lnSpcReduction="10000"/>
          </a:bodyPr>
          <a:lstStyle/>
          <a:p>
            <a:r>
              <a:rPr kumimoji="1" lang="ja-JP" altLang="en-US" dirty="0" smtClean="0">
                <a:solidFill>
                  <a:srgbClr val="FF0000"/>
                </a:solidFill>
              </a:rPr>
              <a:t>二段階右折</a:t>
            </a:r>
            <a:r>
              <a:rPr kumimoji="1" lang="ja-JP" altLang="en-US" dirty="0" smtClean="0"/>
              <a:t>すること。</a:t>
            </a:r>
            <a:endParaRPr kumimoji="1" lang="en-US" altLang="ja-JP" dirty="0" smtClean="0"/>
          </a:p>
          <a:p>
            <a:r>
              <a:rPr lang="ja-JP" altLang="en-US" dirty="0"/>
              <a:t>先頭</a:t>
            </a:r>
            <a:r>
              <a:rPr lang="ja-JP" altLang="en-US" dirty="0" smtClean="0"/>
              <a:t>は歩行者用の信号などを利用し、早めに手信号・コールを出すこと。</a:t>
            </a:r>
            <a:endParaRPr lang="en-US" altLang="ja-JP" dirty="0" smtClean="0"/>
          </a:p>
          <a:p>
            <a:r>
              <a:rPr kumimoji="1" lang="ja-JP" altLang="en-US" dirty="0" smtClean="0"/>
              <a:t>全員が渡れなさそうなときは、無理に渡らず次を待つ。</a:t>
            </a:r>
            <a:endParaRPr kumimoji="1" lang="en-US" altLang="ja-JP" dirty="0" smtClean="0"/>
          </a:p>
          <a:p>
            <a:r>
              <a:rPr lang="ja-JP" altLang="en-US" dirty="0"/>
              <a:t>信号</a:t>
            </a:r>
            <a:r>
              <a:rPr lang="ja-JP" altLang="en-US" dirty="0" smtClean="0"/>
              <a:t>待ちでは</a:t>
            </a:r>
            <a:r>
              <a:rPr lang="ja-JP" altLang="en-US" dirty="0" smtClean="0">
                <a:solidFill>
                  <a:srgbClr val="FF0000"/>
                </a:solidFill>
              </a:rPr>
              <a:t>停止線で止まる</a:t>
            </a:r>
            <a:r>
              <a:rPr lang="ja-JP" altLang="en-US" dirty="0" smtClean="0"/>
              <a:t>こと。</a:t>
            </a:r>
            <a:endParaRPr lang="en-US" altLang="ja-JP" dirty="0" smtClean="0"/>
          </a:p>
          <a:p>
            <a:pPr>
              <a:buNone/>
            </a:pPr>
            <a:r>
              <a:rPr lang="ja-JP" altLang="en-US" dirty="0" smtClean="0"/>
              <a:t>　ただし、車が邪魔で停止</a:t>
            </a:r>
            <a:endParaRPr lang="en-US" altLang="ja-JP" dirty="0" smtClean="0"/>
          </a:p>
          <a:p>
            <a:pPr>
              <a:buNone/>
            </a:pPr>
            <a:r>
              <a:rPr lang="ja-JP" altLang="en-US" dirty="0" smtClean="0"/>
              <a:t>線まで行けない場合は、</a:t>
            </a:r>
            <a:endParaRPr lang="en-US" altLang="ja-JP" dirty="0" smtClean="0"/>
          </a:p>
          <a:p>
            <a:pPr>
              <a:buNone/>
            </a:pPr>
            <a:r>
              <a:rPr lang="ja-JP" altLang="en-US" dirty="0" smtClean="0"/>
              <a:t>車の後ろで待機。</a:t>
            </a:r>
            <a:endParaRPr lang="en-US" altLang="ja-JP" dirty="0" smtClean="0"/>
          </a:p>
          <a:p>
            <a:pPr>
              <a:buNone/>
            </a:pPr>
            <a:endParaRPr lang="en-US" altLang="ja-JP" dirty="0" smtClean="0"/>
          </a:p>
        </p:txBody>
      </p:sp>
      <p:pic>
        <p:nvPicPr>
          <p:cNvPr id="4" name="図 3" descr="73b5cadb203421d3feebd16a48b3e89d.jpg"/>
          <p:cNvPicPr>
            <a:picLocks noChangeAspect="1"/>
          </p:cNvPicPr>
          <p:nvPr/>
        </p:nvPicPr>
        <p:blipFill>
          <a:blip r:embed="rId2" cstate="print"/>
          <a:stretch>
            <a:fillRect/>
          </a:stretch>
        </p:blipFill>
        <p:spPr>
          <a:xfrm>
            <a:off x="4788024" y="4653136"/>
            <a:ext cx="2736304" cy="2052228"/>
          </a:xfrm>
          <a:prstGeom prst="rect">
            <a:avLst/>
          </a:prstGeom>
        </p:spPr>
      </p:pic>
      <p:sp>
        <p:nvSpPr>
          <p:cNvPr id="5" name="線吹き出し 2 (枠付き) 4"/>
          <p:cNvSpPr/>
          <p:nvPr/>
        </p:nvSpPr>
        <p:spPr>
          <a:xfrm>
            <a:off x="7884368" y="5157192"/>
            <a:ext cx="1008112" cy="360040"/>
          </a:xfrm>
          <a:prstGeom prst="borderCallout2">
            <a:avLst>
              <a:gd name="adj1" fmla="val 18750"/>
              <a:gd name="adj2" fmla="val -1772"/>
              <a:gd name="adj3" fmla="val 18750"/>
              <a:gd name="adj4" fmla="val -16667"/>
              <a:gd name="adj5" fmla="val 288764"/>
              <a:gd name="adj6" fmla="val -15924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p:cNvSpPr txBox="1"/>
          <p:nvPr/>
        </p:nvSpPr>
        <p:spPr>
          <a:xfrm>
            <a:off x="7884368" y="5157192"/>
            <a:ext cx="1512168" cy="369332"/>
          </a:xfrm>
          <a:prstGeom prst="rect">
            <a:avLst/>
          </a:prstGeom>
          <a:noFill/>
        </p:spPr>
        <p:txBody>
          <a:bodyPr wrap="square" rtlCol="0">
            <a:spAutoFit/>
          </a:bodyPr>
          <a:lstStyle/>
          <a:p>
            <a:r>
              <a:rPr kumimoji="1" lang="ja-JP" altLang="en-US" dirty="0" smtClean="0"/>
              <a:t>停止線</a:t>
            </a:r>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a:xfrm>
            <a:off x="457200" y="1052736"/>
            <a:ext cx="8229600" cy="5073427"/>
          </a:xfrm>
        </p:spPr>
        <p:txBody>
          <a:bodyPr/>
          <a:lstStyle/>
          <a:p>
            <a:r>
              <a:rPr kumimoji="1" lang="ja-JP" altLang="en-US" dirty="0" smtClean="0">
                <a:solidFill>
                  <a:srgbClr val="FF0000"/>
                </a:solidFill>
              </a:rPr>
              <a:t>信号待ちの車の横を無理にすり抜けない</a:t>
            </a:r>
            <a:r>
              <a:rPr kumimoji="1" lang="ja-JP" altLang="en-US" dirty="0" smtClean="0"/>
              <a:t>。大型のときは絶対後ろで待つこと。どの車にもあとあと抜かされるので・・・</a:t>
            </a:r>
            <a:endParaRPr kumimoji="1" lang="en-US" altLang="ja-JP" dirty="0" smtClean="0"/>
          </a:p>
          <a:p>
            <a:r>
              <a:rPr lang="ja-JP" altLang="en-US" dirty="0" smtClean="0"/>
              <a:t>交差点はまっすぐ</a:t>
            </a:r>
            <a:r>
              <a:rPr lang="ja-JP" altLang="en-US" dirty="0" smtClean="0"/>
              <a:t>進む。</a:t>
            </a:r>
            <a:endParaRPr kumimoji="1" lang="ja-JP" altLang="en-US" dirty="0"/>
          </a:p>
        </p:txBody>
      </p:sp>
      <p:pic>
        <p:nvPicPr>
          <p:cNvPr id="1026" name="Picture 2"/>
          <p:cNvPicPr>
            <a:picLocks noChangeAspect="1" noChangeArrowheads="1"/>
          </p:cNvPicPr>
          <p:nvPr/>
        </p:nvPicPr>
        <p:blipFill>
          <a:blip r:embed="rId2" cstate="print"/>
          <a:srcRect/>
          <a:stretch>
            <a:fillRect/>
          </a:stretch>
        </p:blipFill>
        <p:spPr bwMode="auto">
          <a:xfrm>
            <a:off x="1259632" y="4005064"/>
            <a:ext cx="2809875" cy="1943100"/>
          </a:xfrm>
          <a:prstGeom prst="rect">
            <a:avLst/>
          </a:prstGeom>
          <a:noFill/>
          <a:ln w="9525">
            <a:noFill/>
            <a:miter lim="800000"/>
            <a:headEnd/>
            <a:tailEnd/>
          </a:ln>
        </p:spPr>
      </p:pic>
      <p:pic>
        <p:nvPicPr>
          <p:cNvPr id="1027" name="Picture 3"/>
          <p:cNvPicPr>
            <a:picLocks noChangeAspect="1" noChangeArrowheads="1"/>
          </p:cNvPicPr>
          <p:nvPr/>
        </p:nvPicPr>
        <p:blipFill>
          <a:blip r:embed="rId2" cstate="print"/>
          <a:srcRect/>
          <a:stretch>
            <a:fillRect/>
          </a:stretch>
        </p:blipFill>
        <p:spPr bwMode="auto">
          <a:xfrm>
            <a:off x="4644008" y="3933056"/>
            <a:ext cx="2809875" cy="1943100"/>
          </a:xfrm>
          <a:prstGeom prst="rect">
            <a:avLst/>
          </a:prstGeom>
          <a:noFill/>
          <a:ln w="9525">
            <a:noFill/>
            <a:miter lim="800000"/>
            <a:headEnd/>
            <a:tailEnd/>
          </a:ln>
        </p:spPr>
      </p:pic>
      <p:cxnSp>
        <p:nvCxnSpPr>
          <p:cNvPr id="13" name="直線矢印コネクタ 12"/>
          <p:cNvCxnSpPr/>
          <p:nvPr/>
        </p:nvCxnSpPr>
        <p:spPr>
          <a:xfrm rot="5400000" flipH="1" flipV="1">
            <a:off x="1835696" y="4941168"/>
            <a:ext cx="1008112"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円/楕円 28"/>
          <p:cNvSpPr/>
          <p:nvPr/>
        </p:nvSpPr>
        <p:spPr>
          <a:xfrm>
            <a:off x="1835696" y="4221088"/>
            <a:ext cx="1440160" cy="144016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 name="直線コネクタ 30"/>
          <p:cNvCxnSpPr/>
          <p:nvPr/>
        </p:nvCxnSpPr>
        <p:spPr>
          <a:xfrm>
            <a:off x="5364088" y="4293096"/>
            <a:ext cx="1296144" cy="1224136"/>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rot="5400000">
            <a:off x="5256076" y="4257092"/>
            <a:ext cx="1296144" cy="1224136"/>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フリーフォーム 27"/>
          <p:cNvSpPr/>
          <p:nvPr/>
        </p:nvSpPr>
        <p:spPr>
          <a:xfrm>
            <a:off x="5506872" y="4185314"/>
            <a:ext cx="216089" cy="1369325"/>
          </a:xfrm>
          <a:custGeom>
            <a:avLst/>
            <a:gdLst>
              <a:gd name="connsiteX0" fmla="*/ 184244 w 216089"/>
              <a:gd name="connsiteY0" fmla="*/ 1369325 h 1369325"/>
              <a:gd name="connsiteX1" fmla="*/ 184244 w 216089"/>
              <a:gd name="connsiteY1" fmla="*/ 905301 h 1369325"/>
              <a:gd name="connsiteX2" fmla="*/ 61415 w 216089"/>
              <a:gd name="connsiteY2" fmla="*/ 837062 h 1369325"/>
              <a:gd name="connsiteX3" fmla="*/ 6824 w 216089"/>
              <a:gd name="connsiteY3" fmla="*/ 659641 h 1369325"/>
              <a:gd name="connsiteX4" fmla="*/ 102358 w 216089"/>
              <a:gd name="connsiteY4" fmla="*/ 468573 h 1369325"/>
              <a:gd name="connsiteX5" fmla="*/ 197892 w 216089"/>
              <a:gd name="connsiteY5" fmla="*/ 400334 h 1369325"/>
              <a:gd name="connsiteX6" fmla="*/ 211540 w 216089"/>
              <a:gd name="connsiteY6" fmla="*/ 59140 h 1369325"/>
              <a:gd name="connsiteX7" fmla="*/ 211540 w 216089"/>
              <a:gd name="connsiteY7" fmla="*/ 45492 h 1369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6089" h="1369325">
                <a:moveTo>
                  <a:pt x="184244" y="1369325"/>
                </a:moveTo>
                <a:cubicBezTo>
                  <a:pt x="194480" y="1181668"/>
                  <a:pt x="204716" y="994012"/>
                  <a:pt x="184244" y="905301"/>
                </a:cubicBezTo>
                <a:cubicBezTo>
                  <a:pt x="163772" y="816590"/>
                  <a:pt x="90985" y="878005"/>
                  <a:pt x="61415" y="837062"/>
                </a:cubicBezTo>
                <a:cubicBezTo>
                  <a:pt x="31845" y="796119"/>
                  <a:pt x="0" y="721056"/>
                  <a:pt x="6824" y="659641"/>
                </a:cubicBezTo>
                <a:cubicBezTo>
                  <a:pt x="13648" y="598226"/>
                  <a:pt x="70513" y="511791"/>
                  <a:pt x="102358" y="468573"/>
                </a:cubicBezTo>
                <a:cubicBezTo>
                  <a:pt x="134203" y="425355"/>
                  <a:pt x="179695" y="468573"/>
                  <a:pt x="197892" y="400334"/>
                </a:cubicBezTo>
                <a:cubicBezTo>
                  <a:pt x="216089" y="332095"/>
                  <a:pt x="209265" y="118280"/>
                  <a:pt x="211540" y="59140"/>
                </a:cubicBezTo>
                <a:cubicBezTo>
                  <a:pt x="213815" y="0"/>
                  <a:pt x="212677" y="22746"/>
                  <a:pt x="211540" y="45492"/>
                </a:cubicBezTo>
              </a:path>
            </a:pathLst>
          </a:cu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32" name="直線矢印コネクタ 31"/>
          <p:cNvCxnSpPr/>
          <p:nvPr/>
        </p:nvCxnSpPr>
        <p:spPr>
          <a:xfrm flipV="1">
            <a:off x="5724128" y="4077072"/>
            <a:ext cx="0" cy="36004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4572000" y="5877272"/>
            <a:ext cx="3168352" cy="523220"/>
          </a:xfrm>
          <a:prstGeom prst="rect">
            <a:avLst/>
          </a:prstGeom>
          <a:noFill/>
        </p:spPr>
        <p:txBody>
          <a:bodyPr wrap="square" rtlCol="0">
            <a:spAutoFit/>
          </a:bodyPr>
          <a:lstStyle/>
          <a:p>
            <a:r>
              <a:rPr kumimoji="1" lang="en-US" altLang="ja-JP" sz="1400" dirty="0" smtClean="0"/>
              <a:t>※</a:t>
            </a:r>
            <a:r>
              <a:rPr kumimoji="1" lang="ja-JP" altLang="en-US" sz="1400" dirty="0" smtClean="0"/>
              <a:t>このように走ると後続がガンガン抜かしてくるので戻りづらい・・・</a:t>
            </a:r>
            <a:endParaRPr kumimoji="1" lang="ja-JP" alt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先頭・テールが注意すること</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kumimoji="1" lang="ja-JP" altLang="en-US" dirty="0" smtClean="0"/>
              <a:t>①一般走行時</a:t>
            </a:r>
            <a:endParaRPr lang="en-US" altLang="ja-JP" dirty="0"/>
          </a:p>
          <a:p>
            <a:r>
              <a:rPr kumimoji="1" lang="ja-JP" altLang="en-US" dirty="0" smtClean="0"/>
              <a:t>②追い越し</a:t>
            </a:r>
            <a:endParaRPr kumimoji="1" lang="en-US" altLang="ja-JP" dirty="0" smtClean="0"/>
          </a:p>
          <a:p>
            <a:r>
              <a:rPr lang="ja-JP" altLang="en-US" dirty="0"/>
              <a:t>③</a:t>
            </a:r>
            <a:r>
              <a:rPr lang="ja-JP" altLang="en-US" dirty="0" smtClean="0"/>
              <a:t>交差点</a:t>
            </a:r>
            <a:endParaRPr lang="en-US" altLang="ja-JP" dirty="0" smtClean="0"/>
          </a:p>
          <a:p>
            <a:r>
              <a:rPr lang="ja-JP" altLang="en-US" dirty="0"/>
              <a:t>④</a:t>
            </a:r>
            <a:r>
              <a:rPr kumimoji="1" lang="ja-JP" altLang="en-US" dirty="0" smtClean="0"/>
              <a:t>歩道</a:t>
            </a:r>
            <a:endParaRPr kumimoji="1" lang="en-US" altLang="ja-JP" dirty="0" smtClean="0"/>
          </a:p>
          <a:p>
            <a:r>
              <a:rPr lang="ja-JP" altLang="en-US" dirty="0"/>
              <a:t>⑤</a:t>
            </a:r>
            <a:r>
              <a:rPr lang="ja-JP" altLang="en-US" dirty="0" smtClean="0"/>
              <a:t>上り</a:t>
            </a:r>
            <a:endParaRPr lang="en-US" altLang="ja-JP" dirty="0" smtClean="0"/>
          </a:p>
          <a:p>
            <a:r>
              <a:rPr lang="ja-JP" altLang="en-US" dirty="0"/>
              <a:t>⑥</a:t>
            </a:r>
            <a:r>
              <a:rPr kumimoji="1" lang="ja-JP" altLang="en-US" dirty="0" smtClean="0"/>
              <a:t>下り</a:t>
            </a:r>
            <a:endParaRPr kumimoji="1" lang="en-US" altLang="ja-JP" dirty="0" smtClean="0"/>
          </a:p>
          <a:p>
            <a:r>
              <a:rPr lang="ja-JP" altLang="en-US" dirty="0"/>
              <a:t>⑦</a:t>
            </a:r>
            <a:r>
              <a:rPr lang="ja-JP" altLang="en-US" dirty="0" smtClean="0"/>
              <a:t>トンネル</a:t>
            </a:r>
            <a:endParaRPr lang="en-US" altLang="ja-JP" dirty="0" smtClean="0"/>
          </a:p>
          <a:p>
            <a:r>
              <a:rPr kumimoji="1" lang="ja-JP" altLang="en-US" dirty="0" smtClean="0"/>
              <a:t>⑧立体交差</a:t>
            </a:r>
            <a:endParaRPr kumimoji="1" lang="en-US" altLang="ja-JP" dirty="0" smtClean="0"/>
          </a:p>
          <a:p>
            <a:r>
              <a:rPr lang="ja-JP" altLang="en-US" dirty="0" smtClean="0"/>
              <a:t>⑨悪天候時</a:t>
            </a:r>
            <a:endParaRPr lang="en-US" altLang="ja-JP" dirty="0" smtClean="0"/>
          </a:p>
          <a:p>
            <a:r>
              <a:rPr lang="ja-JP" altLang="en-US" dirty="0"/>
              <a:t>⑩</a:t>
            </a:r>
            <a:r>
              <a:rPr kumimoji="1" lang="ja-JP" altLang="en-US" dirty="0" smtClean="0"/>
              <a:t>コール・手信号</a:t>
            </a: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a:xfrm>
            <a:off x="457200" y="1196752"/>
            <a:ext cx="8229600" cy="4929411"/>
          </a:xfrm>
        </p:spPr>
        <p:txBody>
          <a:bodyPr/>
          <a:lstStyle/>
          <a:p>
            <a:r>
              <a:rPr kumimoji="1" lang="ja-JP" altLang="en-US" dirty="0" smtClean="0"/>
              <a:t>信号待ち後、出発する場合は「行きます！」のコールが必要。テールから</a:t>
            </a:r>
            <a:r>
              <a:rPr kumimoji="1" lang="en-US" altLang="ja-JP" dirty="0" smtClean="0"/>
              <a:t>OK</a:t>
            </a:r>
            <a:r>
              <a:rPr kumimoji="1" lang="ja-JP" altLang="en-US" dirty="0" smtClean="0"/>
              <a:t>サインをもらってから出発する。準備ができていない人がいるかもしれないので・・・</a:t>
            </a:r>
            <a:endParaRPr kumimoji="1" lang="en-US" altLang="ja-JP" dirty="0" smtClean="0"/>
          </a:p>
          <a:p>
            <a:r>
              <a:rPr lang="ja-JP" altLang="en-US" dirty="0"/>
              <a:t>信号待ち</a:t>
            </a:r>
            <a:r>
              <a:rPr lang="ja-JP" altLang="en-US" dirty="0" smtClean="0"/>
              <a:t>で後続がたくさんいる場合は、状況次第だが、先に行かせてから出発する。</a:t>
            </a:r>
            <a:endParaRPr lang="en-US" altLang="ja-JP" dirty="0" smtClean="0"/>
          </a:p>
          <a:p>
            <a:r>
              <a:rPr lang="ja-JP" altLang="en-US" dirty="0" smtClean="0"/>
              <a:t>スタートするときは後方を確認して</a:t>
            </a:r>
            <a:r>
              <a:rPr lang="ja-JP" altLang="en-US" dirty="0" smtClean="0">
                <a:solidFill>
                  <a:srgbClr val="FF0000"/>
                </a:solidFill>
              </a:rPr>
              <a:t>左折車、大型車の有無</a:t>
            </a:r>
            <a:r>
              <a:rPr lang="ja-JP" altLang="en-US" dirty="0" smtClean="0"/>
              <a:t>を確認する。場合によっては車を先に行かせる。テールが車を抑えてもよい。</a:t>
            </a:r>
          </a:p>
          <a:p>
            <a:pPr>
              <a:buNone/>
            </a:pPr>
            <a:endParaRPr kumimoji="1"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a:xfrm>
            <a:off x="457200" y="980728"/>
            <a:ext cx="8229600" cy="5145435"/>
          </a:xfrm>
        </p:spPr>
        <p:txBody>
          <a:bodyPr/>
          <a:lstStyle/>
          <a:p>
            <a:r>
              <a:rPr kumimoji="1" lang="en-US" altLang="ja-JP" dirty="0" smtClean="0"/>
              <a:t>T</a:t>
            </a:r>
            <a:r>
              <a:rPr kumimoji="1" lang="ja-JP" altLang="en-US" dirty="0" smtClean="0"/>
              <a:t>字路に突き当たった場合</a:t>
            </a:r>
            <a:endParaRPr kumimoji="1" lang="en-US" altLang="ja-JP" dirty="0" smtClean="0"/>
          </a:p>
          <a:p>
            <a:pPr>
              <a:buNone/>
            </a:pPr>
            <a:r>
              <a:rPr lang="ja-JP" altLang="en-US" sz="2400" dirty="0" smtClean="0"/>
              <a:t>　　まずストップ！信号がない</a:t>
            </a:r>
            <a:r>
              <a:rPr lang="en-US" altLang="ja-JP" sz="2400" dirty="0" smtClean="0"/>
              <a:t>T</a:t>
            </a:r>
            <a:r>
              <a:rPr lang="ja-JP" altLang="en-US" sz="2400" dirty="0" smtClean="0"/>
              <a:t>字路だったら、今走ってきた後続と、左折した後の後続をチェックし、安全を確認したら「行きます！」のコールとともに出発する。信号のある</a:t>
            </a:r>
            <a:r>
              <a:rPr lang="en-US" altLang="ja-JP" sz="2400" dirty="0" smtClean="0"/>
              <a:t>T</a:t>
            </a:r>
            <a:r>
              <a:rPr lang="ja-JP" altLang="en-US" sz="2400" dirty="0" smtClean="0"/>
              <a:t>字路なら信号を待ち、青になったら後続左折車に注意しつつ出発する。ただし、横断する歩行者がいる場合は歩行者の通過を待つ。</a:t>
            </a:r>
            <a:endParaRPr kumimoji="1" lang="ja-JP" altLang="en-US" sz="2400" dirty="0"/>
          </a:p>
        </p:txBody>
      </p:sp>
      <p:pic>
        <p:nvPicPr>
          <p:cNvPr id="2050" name="Picture 2"/>
          <p:cNvPicPr>
            <a:picLocks noChangeAspect="1" noChangeArrowheads="1"/>
          </p:cNvPicPr>
          <p:nvPr/>
        </p:nvPicPr>
        <p:blipFill>
          <a:blip r:embed="rId2" cstate="print"/>
          <a:srcRect/>
          <a:stretch>
            <a:fillRect/>
          </a:stretch>
        </p:blipFill>
        <p:spPr bwMode="auto">
          <a:xfrm>
            <a:off x="2843808" y="3717032"/>
            <a:ext cx="3316303" cy="2016224"/>
          </a:xfrm>
          <a:prstGeom prst="rect">
            <a:avLst/>
          </a:prstGeom>
          <a:noFill/>
          <a:ln w="9525">
            <a:noFill/>
            <a:miter lim="800000"/>
            <a:headEnd/>
            <a:tailEnd/>
          </a:ln>
        </p:spPr>
      </p:pic>
      <p:pic>
        <p:nvPicPr>
          <p:cNvPr id="5" name="Picture 6"/>
          <p:cNvPicPr>
            <a:picLocks noChangeAspect="1" noChangeArrowheads="1"/>
          </p:cNvPicPr>
          <p:nvPr/>
        </p:nvPicPr>
        <p:blipFill>
          <a:blip r:embed="rId3" cstate="print"/>
          <a:srcRect/>
          <a:stretch>
            <a:fillRect/>
          </a:stretch>
        </p:blipFill>
        <p:spPr bwMode="auto">
          <a:xfrm>
            <a:off x="3995936" y="4653136"/>
            <a:ext cx="154064" cy="288032"/>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4067944" y="5085184"/>
            <a:ext cx="866775" cy="1019175"/>
          </a:xfrm>
          <a:prstGeom prst="rect">
            <a:avLst/>
          </a:prstGeom>
          <a:noFill/>
          <a:ln w="9525">
            <a:noFill/>
            <a:miter lim="800000"/>
            <a:headEnd/>
            <a:tailEnd/>
          </a:ln>
        </p:spPr>
      </p:pic>
      <p:pic>
        <p:nvPicPr>
          <p:cNvPr id="7" name="Picture 6"/>
          <p:cNvPicPr>
            <a:picLocks noChangeAspect="1" noChangeArrowheads="1"/>
          </p:cNvPicPr>
          <p:nvPr/>
        </p:nvPicPr>
        <p:blipFill>
          <a:blip r:embed="rId3" cstate="print"/>
          <a:srcRect/>
          <a:stretch>
            <a:fillRect/>
          </a:stretch>
        </p:blipFill>
        <p:spPr bwMode="auto">
          <a:xfrm>
            <a:off x="3995936" y="5229200"/>
            <a:ext cx="154064" cy="288032"/>
          </a:xfrm>
          <a:prstGeom prst="rect">
            <a:avLst/>
          </a:prstGeom>
          <a:noFill/>
          <a:ln w="9525">
            <a:noFill/>
            <a:miter lim="800000"/>
            <a:headEnd/>
            <a:tailEnd/>
          </a:ln>
        </p:spPr>
      </p:pic>
      <p:pic>
        <p:nvPicPr>
          <p:cNvPr id="6" name="Picture 6"/>
          <p:cNvPicPr>
            <a:picLocks noChangeAspect="1" noChangeArrowheads="1"/>
          </p:cNvPicPr>
          <p:nvPr/>
        </p:nvPicPr>
        <p:blipFill>
          <a:blip r:embed="rId3" cstate="print"/>
          <a:srcRect/>
          <a:stretch>
            <a:fillRect/>
          </a:stretch>
        </p:blipFill>
        <p:spPr bwMode="auto">
          <a:xfrm>
            <a:off x="3995936" y="4941168"/>
            <a:ext cx="154064" cy="288032"/>
          </a:xfrm>
          <a:prstGeom prst="rect">
            <a:avLst/>
          </a:prstGeom>
          <a:noFill/>
          <a:ln w="9525">
            <a:noFill/>
            <a:miter lim="800000"/>
            <a:headEnd/>
            <a:tailEnd/>
          </a:ln>
        </p:spPr>
      </p:pic>
      <p:sp>
        <p:nvSpPr>
          <p:cNvPr id="10" name="テキスト ボックス 9"/>
          <p:cNvSpPr txBox="1"/>
          <p:nvPr/>
        </p:nvSpPr>
        <p:spPr>
          <a:xfrm>
            <a:off x="5148064" y="4797152"/>
            <a:ext cx="1296144" cy="584775"/>
          </a:xfrm>
          <a:prstGeom prst="rect">
            <a:avLst/>
          </a:prstGeom>
          <a:noFill/>
        </p:spPr>
        <p:txBody>
          <a:bodyPr wrap="square" rtlCol="0">
            <a:spAutoFit/>
          </a:bodyPr>
          <a:lstStyle/>
          <a:p>
            <a:r>
              <a:rPr kumimoji="1" lang="ja-JP" altLang="en-US" sz="1600" dirty="0" smtClean="0"/>
              <a:t>後続左折車に注意</a:t>
            </a:r>
            <a:endParaRPr kumimoji="1" lang="ja-JP" altLang="en-US" sz="1600" dirty="0"/>
          </a:p>
        </p:txBody>
      </p:sp>
      <p:pic>
        <p:nvPicPr>
          <p:cNvPr id="2052" name="Picture 4"/>
          <p:cNvPicPr>
            <a:picLocks noChangeAspect="1" noChangeArrowheads="1"/>
          </p:cNvPicPr>
          <p:nvPr/>
        </p:nvPicPr>
        <p:blipFill>
          <a:blip r:embed="rId5" cstate="print"/>
          <a:srcRect/>
          <a:stretch>
            <a:fillRect/>
          </a:stretch>
        </p:blipFill>
        <p:spPr bwMode="auto">
          <a:xfrm>
            <a:off x="3851920" y="3573016"/>
            <a:ext cx="792088" cy="292463"/>
          </a:xfrm>
          <a:prstGeom prst="rect">
            <a:avLst/>
          </a:prstGeom>
          <a:noFill/>
          <a:ln w="9525">
            <a:noFill/>
            <a:miter lim="800000"/>
            <a:headEnd/>
            <a:tailEnd/>
          </a:ln>
        </p:spPr>
      </p:pic>
      <p:sp>
        <p:nvSpPr>
          <p:cNvPr id="13" name="円形吹き出し 12"/>
          <p:cNvSpPr/>
          <p:nvPr/>
        </p:nvSpPr>
        <p:spPr>
          <a:xfrm>
            <a:off x="3131840" y="4077072"/>
            <a:ext cx="1080120" cy="432048"/>
          </a:xfrm>
          <a:prstGeom prst="wedgeEllipseCallout">
            <a:avLst>
              <a:gd name="adj1" fmla="val 33097"/>
              <a:gd name="adj2" fmla="val 71928"/>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3275856" y="4149080"/>
            <a:ext cx="1080120" cy="307777"/>
          </a:xfrm>
          <a:prstGeom prst="rect">
            <a:avLst/>
          </a:prstGeom>
          <a:noFill/>
        </p:spPr>
        <p:txBody>
          <a:bodyPr wrap="square" rtlCol="0">
            <a:spAutoFit/>
          </a:bodyPr>
          <a:lstStyle/>
          <a:p>
            <a:r>
              <a:rPr kumimoji="1" lang="ja-JP" altLang="en-US" sz="1400" dirty="0" smtClean="0">
                <a:solidFill>
                  <a:srgbClr val="FF0000"/>
                </a:solidFill>
              </a:rPr>
              <a:t>ストップ！</a:t>
            </a:r>
            <a:endParaRPr kumimoji="1" lang="ja-JP" altLang="en-US" sz="1400" dirty="0">
              <a:solidFill>
                <a:srgbClr val="FF0000"/>
              </a:solidFill>
            </a:endParaRPr>
          </a:p>
        </p:txBody>
      </p:sp>
      <p:sp>
        <p:nvSpPr>
          <p:cNvPr id="15" name="線吹き出し 2 (枠付き) 14"/>
          <p:cNvSpPr/>
          <p:nvPr/>
        </p:nvSpPr>
        <p:spPr>
          <a:xfrm>
            <a:off x="5148064" y="4725144"/>
            <a:ext cx="1152128" cy="720080"/>
          </a:xfrm>
          <a:prstGeom prst="borderCallout2">
            <a:avLst>
              <a:gd name="adj1" fmla="val 18750"/>
              <a:gd name="adj2" fmla="val -1226"/>
              <a:gd name="adj3" fmla="val 18750"/>
              <a:gd name="adj4" fmla="val -11929"/>
              <a:gd name="adj5" fmla="val 56904"/>
              <a:gd name="adj6" fmla="val -39955"/>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a:xfrm>
            <a:off x="179512" y="1340768"/>
            <a:ext cx="8229600" cy="4813995"/>
          </a:xfrm>
        </p:spPr>
        <p:txBody>
          <a:bodyPr/>
          <a:lstStyle/>
          <a:p>
            <a:r>
              <a:rPr kumimoji="1" lang="ja-JP" altLang="en-US" dirty="0" smtClean="0"/>
              <a:t>右図のような三叉路</a:t>
            </a:r>
            <a:endParaRPr kumimoji="1" lang="en-US" altLang="ja-JP" dirty="0" smtClean="0"/>
          </a:p>
          <a:p>
            <a:pPr>
              <a:buNone/>
            </a:pPr>
            <a:r>
              <a:rPr lang="ja-JP" altLang="en-US" dirty="0" smtClean="0"/>
              <a:t>　では・・・</a:t>
            </a:r>
            <a:endParaRPr lang="en-US" altLang="ja-JP" dirty="0" smtClean="0"/>
          </a:p>
          <a:p>
            <a:pPr>
              <a:buNone/>
            </a:pPr>
            <a:r>
              <a:rPr kumimoji="1" lang="ja-JP" altLang="en-US" sz="2400" dirty="0" smtClean="0"/>
              <a:t>　</a:t>
            </a:r>
            <a:endParaRPr kumimoji="1" lang="en-US" altLang="ja-JP" sz="2400" dirty="0" smtClean="0"/>
          </a:p>
          <a:p>
            <a:pPr>
              <a:buNone/>
            </a:pPr>
            <a:r>
              <a:rPr kumimoji="1" lang="ja-JP" altLang="en-US" sz="2000" dirty="0" smtClean="0"/>
              <a:t>正面が赤信号であっても、直進してし</a:t>
            </a:r>
            <a:endParaRPr kumimoji="1" lang="en-US" altLang="ja-JP" sz="2000" dirty="0" smtClean="0"/>
          </a:p>
          <a:p>
            <a:pPr>
              <a:buNone/>
            </a:pPr>
            <a:r>
              <a:rPr kumimoji="1" lang="ja-JP" altLang="en-US" sz="2000" dirty="0" err="1" smtClean="0"/>
              <a:t>まいがちで</a:t>
            </a:r>
            <a:r>
              <a:rPr kumimoji="1" lang="ja-JP" altLang="en-US" sz="2000" dirty="0" smtClean="0"/>
              <a:t>ある。しかし、目の前の横断</a:t>
            </a:r>
            <a:endParaRPr kumimoji="1" lang="en-US" altLang="ja-JP" sz="2000" dirty="0" smtClean="0"/>
          </a:p>
          <a:p>
            <a:pPr>
              <a:buNone/>
            </a:pPr>
            <a:r>
              <a:rPr kumimoji="1" lang="ja-JP" altLang="en-US" sz="2000" dirty="0" smtClean="0"/>
              <a:t>歩道の信号は青</a:t>
            </a:r>
            <a:r>
              <a:rPr lang="ja-JP" altLang="en-US" sz="2000" dirty="0" smtClean="0"/>
              <a:t>であり、歩行者は安全</a:t>
            </a:r>
            <a:endParaRPr lang="en-US" altLang="ja-JP" sz="2000" dirty="0" smtClean="0"/>
          </a:p>
          <a:p>
            <a:pPr>
              <a:buNone/>
            </a:pPr>
            <a:r>
              <a:rPr lang="ja-JP" altLang="en-US" sz="2000" dirty="0" smtClean="0"/>
              <a:t>だと思っ</a:t>
            </a:r>
            <a:r>
              <a:rPr kumimoji="1" lang="ja-JP" altLang="en-US" sz="2000" dirty="0" smtClean="0"/>
              <a:t>て横断する。</a:t>
            </a:r>
            <a:endParaRPr kumimoji="1" lang="en-US" altLang="ja-JP" sz="2000" dirty="0" smtClean="0"/>
          </a:p>
          <a:p>
            <a:pPr>
              <a:buNone/>
            </a:pPr>
            <a:r>
              <a:rPr lang="ja-JP" altLang="en-US" sz="2000" dirty="0" smtClean="0"/>
              <a:t>　見通しがよいのならまだ予想がつくが、</a:t>
            </a:r>
            <a:endParaRPr lang="en-US" altLang="ja-JP" sz="2000" dirty="0" smtClean="0"/>
          </a:p>
          <a:p>
            <a:pPr>
              <a:buNone/>
            </a:pPr>
            <a:r>
              <a:rPr kumimoji="1" lang="ja-JP" altLang="en-US" sz="2000" dirty="0" smtClean="0"/>
              <a:t>停車大型によって死角ができている場</a:t>
            </a:r>
            <a:endParaRPr kumimoji="1" lang="en-US" altLang="ja-JP" sz="2000" dirty="0" smtClean="0"/>
          </a:p>
          <a:p>
            <a:pPr>
              <a:buNone/>
            </a:pPr>
            <a:r>
              <a:rPr lang="ja-JP" altLang="en-US" sz="2000" dirty="0" smtClean="0"/>
              <a:t>合、</a:t>
            </a:r>
            <a:r>
              <a:rPr lang="ja-JP" altLang="en-US" sz="2000" dirty="0" smtClean="0">
                <a:solidFill>
                  <a:srgbClr val="FF0000"/>
                </a:solidFill>
              </a:rPr>
              <a:t>突然歩行者が飛び出してくる</a:t>
            </a:r>
            <a:r>
              <a:rPr lang="ja-JP" altLang="en-US" sz="2000" dirty="0" smtClean="0"/>
              <a:t>といったことも考えられる。</a:t>
            </a:r>
            <a:endParaRPr lang="en-US" altLang="ja-JP" sz="2000" dirty="0" smtClean="0"/>
          </a:p>
          <a:p>
            <a:pPr>
              <a:buNone/>
            </a:pPr>
            <a:r>
              <a:rPr lang="ja-JP" altLang="en-US" sz="2000" dirty="0" smtClean="0"/>
              <a:t>　信号は守ろう。</a:t>
            </a:r>
            <a:endParaRPr lang="en-US" altLang="ja-JP" sz="2000" dirty="0" smtClean="0"/>
          </a:p>
        </p:txBody>
      </p:sp>
      <p:pic>
        <p:nvPicPr>
          <p:cNvPr id="1027" name="Picture 3"/>
          <p:cNvPicPr>
            <a:picLocks noChangeAspect="1" noChangeArrowheads="1"/>
          </p:cNvPicPr>
          <p:nvPr/>
        </p:nvPicPr>
        <p:blipFill>
          <a:blip r:embed="rId2" cstate="print"/>
          <a:srcRect/>
          <a:stretch>
            <a:fillRect/>
          </a:stretch>
        </p:blipFill>
        <p:spPr bwMode="auto">
          <a:xfrm>
            <a:off x="4427984" y="1556792"/>
            <a:ext cx="4224383" cy="3384376"/>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5076056" y="2564904"/>
            <a:ext cx="792088" cy="330512"/>
          </a:xfrm>
          <a:prstGeom prst="rect">
            <a:avLst/>
          </a:prstGeom>
          <a:noFill/>
          <a:ln w="9525">
            <a:noFill/>
            <a:miter lim="800000"/>
            <a:headEnd/>
            <a:tailEnd/>
          </a:ln>
        </p:spPr>
      </p:pic>
      <p:pic>
        <p:nvPicPr>
          <p:cNvPr id="1029" name="Picture 5"/>
          <p:cNvPicPr>
            <a:picLocks noChangeAspect="1" noChangeArrowheads="1"/>
          </p:cNvPicPr>
          <p:nvPr/>
        </p:nvPicPr>
        <p:blipFill>
          <a:blip r:embed="rId4" cstate="print"/>
          <a:srcRect/>
          <a:stretch>
            <a:fillRect/>
          </a:stretch>
        </p:blipFill>
        <p:spPr bwMode="auto">
          <a:xfrm rot="16200000">
            <a:off x="5927702" y="3153419"/>
            <a:ext cx="779860" cy="322911"/>
          </a:xfrm>
          <a:prstGeom prst="rect">
            <a:avLst/>
          </a:prstGeom>
          <a:noFill/>
          <a:ln w="9525">
            <a:noFill/>
            <a:miter lim="800000"/>
            <a:headEnd/>
            <a:tailEnd/>
          </a:ln>
        </p:spPr>
      </p:pic>
      <p:pic>
        <p:nvPicPr>
          <p:cNvPr id="1032" name="Picture 8"/>
          <p:cNvPicPr>
            <a:picLocks noChangeAspect="1" noChangeArrowheads="1"/>
          </p:cNvPicPr>
          <p:nvPr/>
        </p:nvPicPr>
        <p:blipFill>
          <a:blip r:embed="rId5" cstate="print"/>
          <a:srcRect/>
          <a:stretch>
            <a:fillRect/>
          </a:stretch>
        </p:blipFill>
        <p:spPr bwMode="auto">
          <a:xfrm>
            <a:off x="5148065" y="4293097"/>
            <a:ext cx="154063" cy="288031"/>
          </a:xfrm>
          <a:prstGeom prst="rect">
            <a:avLst/>
          </a:prstGeom>
          <a:noFill/>
          <a:ln w="9525">
            <a:noFill/>
            <a:miter lim="800000"/>
            <a:headEnd/>
            <a:tailEnd/>
          </a:ln>
        </p:spPr>
      </p:pic>
      <p:cxnSp>
        <p:nvCxnSpPr>
          <p:cNvPr id="13" name="直線矢印コネクタ 12"/>
          <p:cNvCxnSpPr/>
          <p:nvPr/>
        </p:nvCxnSpPr>
        <p:spPr>
          <a:xfrm rot="5400000" flipH="1" flipV="1">
            <a:off x="4896830" y="3320194"/>
            <a:ext cx="648072"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rot="16200000" flipH="1">
            <a:off x="4968044" y="3032956"/>
            <a:ext cx="504056" cy="432048"/>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pic>
        <p:nvPicPr>
          <p:cNvPr id="1035" name="Picture 11"/>
          <p:cNvPicPr>
            <a:picLocks noChangeAspect="1" noChangeArrowheads="1"/>
          </p:cNvPicPr>
          <p:nvPr/>
        </p:nvPicPr>
        <p:blipFill>
          <a:blip r:embed="rId6" cstate="print"/>
          <a:srcRect/>
          <a:stretch>
            <a:fillRect/>
          </a:stretch>
        </p:blipFill>
        <p:spPr bwMode="auto">
          <a:xfrm>
            <a:off x="5076056" y="3717032"/>
            <a:ext cx="1076325" cy="476250"/>
          </a:xfrm>
          <a:prstGeom prst="rect">
            <a:avLst/>
          </a:prstGeom>
          <a:noFill/>
          <a:ln w="9525">
            <a:noFill/>
            <a:miter lim="800000"/>
            <a:headEnd/>
            <a:tailEnd/>
          </a:ln>
        </p:spPr>
      </p:pic>
      <p:cxnSp>
        <p:nvCxnSpPr>
          <p:cNvPr id="18" name="直線コネクタ 17"/>
          <p:cNvCxnSpPr/>
          <p:nvPr/>
        </p:nvCxnSpPr>
        <p:spPr>
          <a:xfrm rot="5400000" flipH="1" flipV="1">
            <a:off x="5004048" y="2996952"/>
            <a:ext cx="432048" cy="432048"/>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pic>
        <p:nvPicPr>
          <p:cNvPr id="1034" name="Picture 10"/>
          <p:cNvPicPr>
            <a:picLocks noChangeAspect="1" noChangeArrowheads="1"/>
          </p:cNvPicPr>
          <p:nvPr/>
        </p:nvPicPr>
        <p:blipFill>
          <a:blip r:embed="rId6" cstate="print"/>
          <a:srcRect/>
          <a:stretch>
            <a:fillRect/>
          </a:stretch>
        </p:blipFill>
        <p:spPr bwMode="auto">
          <a:xfrm>
            <a:off x="5076056" y="2132856"/>
            <a:ext cx="1076325" cy="476250"/>
          </a:xfrm>
          <a:prstGeom prst="rect">
            <a:avLst/>
          </a:prstGeom>
          <a:noFill/>
          <a:ln w="9525">
            <a:noFill/>
            <a:miter lim="800000"/>
            <a:headEnd/>
            <a:tailEnd/>
          </a:ln>
        </p:spPr>
      </p:pic>
      <p:pic>
        <p:nvPicPr>
          <p:cNvPr id="1030" name="Picture 6"/>
          <p:cNvPicPr>
            <a:picLocks noChangeAspect="1" noChangeArrowheads="1"/>
          </p:cNvPicPr>
          <p:nvPr/>
        </p:nvPicPr>
        <p:blipFill>
          <a:blip r:embed="rId5" cstate="print"/>
          <a:srcRect/>
          <a:stretch>
            <a:fillRect/>
          </a:stretch>
        </p:blipFill>
        <p:spPr bwMode="auto">
          <a:xfrm>
            <a:off x="5148064" y="3717032"/>
            <a:ext cx="154064" cy="288032"/>
          </a:xfrm>
          <a:prstGeom prst="rect">
            <a:avLst/>
          </a:prstGeom>
          <a:noFill/>
          <a:ln w="9525">
            <a:noFill/>
            <a:miter lim="800000"/>
            <a:headEnd/>
            <a:tailEnd/>
          </a:ln>
        </p:spPr>
      </p:pic>
      <p:pic>
        <p:nvPicPr>
          <p:cNvPr id="1031" name="Picture 7"/>
          <p:cNvPicPr>
            <a:picLocks noChangeAspect="1" noChangeArrowheads="1"/>
          </p:cNvPicPr>
          <p:nvPr/>
        </p:nvPicPr>
        <p:blipFill>
          <a:blip r:embed="rId5" cstate="print"/>
          <a:srcRect/>
          <a:stretch>
            <a:fillRect/>
          </a:stretch>
        </p:blipFill>
        <p:spPr bwMode="auto">
          <a:xfrm>
            <a:off x="5148064" y="4005064"/>
            <a:ext cx="154064" cy="2880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④歩道</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以下の条件を満たす場合、歩道走行でも</a:t>
            </a:r>
            <a:r>
              <a:rPr lang="en-US" altLang="ja-JP" dirty="0" smtClean="0"/>
              <a:t>OK</a:t>
            </a:r>
            <a:r>
              <a:rPr lang="ja-JP" altLang="en-US" dirty="0" err="1" smtClean="0"/>
              <a:t>。</a:t>
            </a:r>
            <a:endParaRPr lang="en-US" altLang="ja-JP" dirty="0" smtClean="0"/>
          </a:p>
          <a:p>
            <a:pPr>
              <a:buNone/>
            </a:pPr>
            <a:r>
              <a:rPr lang="en-US" altLang="ja-JP" dirty="0" smtClean="0"/>
              <a:t>(</a:t>
            </a:r>
            <a:r>
              <a:rPr lang="ja-JP" altLang="en-US" dirty="0" smtClean="0"/>
              <a:t>１</a:t>
            </a:r>
            <a:r>
              <a:rPr lang="en-US" altLang="ja-JP" dirty="0" smtClean="0"/>
              <a:t>)</a:t>
            </a:r>
            <a:r>
              <a:rPr lang="ja-JP" altLang="en-US" dirty="0" smtClean="0"/>
              <a:t>「自転車及び歩行者専用」の標識や、「普通自転車歩道通行可」の標示がある場合</a:t>
            </a:r>
          </a:p>
          <a:p>
            <a:pPr>
              <a:buNone/>
            </a:pPr>
            <a:endParaRPr lang="en-US" altLang="ja-JP" dirty="0" smtClean="0"/>
          </a:p>
          <a:p>
            <a:pPr>
              <a:buNone/>
            </a:pPr>
            <a:endParaRPr lang="en-US" altLang="ja-JP" dirty="0" smtClean="0"/>
          </a:p>
          <a:p>
            <a:pPr>
              <a:buNone/>
            </a:pPr>
            <a:endParaRPr lang="en-US" altLang="ja-JP" dirty="0" smtClean="0"/>
          </a:p>
          <a:p>
            <a:pPr>
              <a:buNone/>
            </a:pPr>
            <a:r>
              <a:rPr lang="en-US" altLang="ja-JP" dirty="0" smtClean="0"/>
              <a:t>(</a:t>
            </a:r>
            <a:r>
              <a:rPr lang="ja-JP" altLang="en-US" dirty="0" smtClean="0"/>
              <a:t>２</a:t>
            </a:r>
            <a:r>
              <a:rPr lang="en-US" altLang="ja-JP" dirty="0" smtClean="0"/>
              <a:t>)</a:t>
            </a:r>
            <a:r>
              <a:rPr lang="ja-JP" altLang="en-US" dirty="0" smtClean="0"/>
              <a:t>車道の走行が危険な場合</a:t>
            </a:r>
            <a:endParaRPr kumimoji="1" lang="ja-JP" altLang="en-US" dirty="0"/>
          </a:p>
        </p:txBody>
      </p:sp>
      <p:pic>
        <p:nvPicPr>
          <p:cNvPr id="4" name="図 3" descr="自転車及び歩行者専用.png"/>
          <p:cNvPicPr>
            <a:picLocks noChangeAspect="1"/>
          </p:cNvPicPr>
          <p:nvPr/>
        </p:nvPicPr>
        <p:blipFill>
          <a:blip r:embed="rId2" cstate="print"/>
          <a:stretch>
            <a:fillRect/>
          </a:stretch>
        </p:blipFill>
        <p:spPr>
          <a:xfrm>
            <a:off x="3635896" y="3212976"/>
            <a:ext cx="1512168" cy="1512168"/>
          </a:xfrm>
          <a:prstGeom prst="rect">
            <a:avLst/>
          </a:prstGeom>
        </p:spPr>
      </p:pic>
      <p:sp>
        <p:nvSpPr>
          <p:cNvPr id="5" name="テキスト ボックス 4"/>
          <p:cNvSpPr txBox="1"/>
          <p:nvPr/>
        </p:nvSpPr>
        <p:spPr>
          <a:xfrm>
            <a:off x="2627784" y="4725144"/>
            <a:ext cx="3672408" cy="369332"/>
          </a:xfrm>
          <a:prstGeom prst="rect">
            <a:avLst/>
          </a:prstGeom>
          <a:noFill/>
        </p:spPr>
        <p:txBody>
          <a:bodyPr wrap="square" rtlCol="0">
            <a:spAutoFit/>
          </a:bodyPr>
          <a:lstStyle/>
          <a:p>
            <a:r>
              <a:rPr kumimoji="1" lang="ja-JP" altLang="en-US" dirty="0" smtClean="0"/>
              <a:t>「自転車および歩行者専用」の標識</a:t>
            </a:r>
            <a:endParaRPr kumimoji="1" lang="ja-JP"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a:xfrm>
            <a:off x="457200" y="1268760"/>
            <a:ext cx="8291264" cy="4857403"/>
          </a:xfrm>
        </p:spPr>
        <p:txBody>
          <a:bodyPr/>
          <a:lstStyle/>
          <a:p>
            <a:r>
              <a:rPr lang="ja-JP" altLang="en-US" dirty="0" smtClean="0"/>
              <a:t>手</a:t>
            </a:r>
            <a:r>
              <a:rPr lang="ja-JP" altLang="en-US" dirty="0"/>
              <a:t>信号</a:t>
            </a:r>
            <a:r>
              <a:rPr lang="ja-JP" altLang="en-US" dirty="0" smtClean="0"/>
              <a:t>は危ないので、コールを多用すべし。</a:t>
            </a:r>
            <a:endParaRPr lang="en-US" altLang="ja-JP" dirty="0" smtClean="0"/>
          </a:p>
          <a:p>
            <a:r>
              <a:rPr kumimoji="1" lang="ja-JP" altLang="en-US" dirty="0">
                <a:solidFill>
                  <a:srgbClr val="FF0000"/>
                </a:solidFill>
              </a:rPr>
              <a:t>車道</a:t>
            </a:r>
            <a:r>
              <a:rPr kumimoji="1" lang="ja-JP" altLang="en-US" dirty="0" smtClean="0">
                <a:solidFill>
                  <a:srgbClr val="FF0000"/>
                </a:solidFill>
              </a:rPr>
              <a:t>と同じペースで走らないこと！</a:t>
            </a:r>
            <a:r>
              <a:rPr kumimoji="1" lang="ja-JP" altLang="en-US" dirty="0" smtClean="0"/>
              <a:t>歩行者の安全はもちろん、突然車が左折</a:t>
            </a:r>
            <a:r>
              <a:rPr kumimoji="1" lang="ja-JP" altLang="en-US" dirty="0" smtClean="0"/>
              <a:t>してきたり</a:t>
            </a:r>
            <a:r>
              <a:rPr kumimoji="1" lang="ja-JP" altLang="en-US" dirty="0" smtClean="0"/>
              <a:t>、家から人が出てきたりするので。</a:t>
            </a:r>
            <a:endParaRPr kumimoji="1" lang="en-US" altLang="ja-JP" dirty="0" smtClean="0"/>
          </a:p>
          <a:p>
            <a:r>
              <a:rPr lang="ja-JP" altLang="en-US" dirty="0" smtClean="0"/>
              <a:t>歩道の中央から車道寄りの部分を</a:t>
            </a:r>
            <a:r>
              <a:rPr lang="ja-JP" altLang="en-US" dirty="0" smtClean="0">
                <a:solidFill>
                  <a:srgbClr val="FF0000"/>
                </a:solidFill>
              </a:rPr>
              <a:t>徐行（</a:t>
            </a:r>
            <a:r>
              <a:rPr lang="en-US" altLang="ja-JP" dirty="0" smtClean="0">
                <a:solidFill>
                  <a:srgbClr val="FF0000"/>
                </a:solidFill>
              </a:rPr>
              <a:t>10km/h</a:t>
            </a:r>
            <a:r>
              <a:rPr lang="ja-JP" altLang="en-US" dirty="0" smtClean="0">
                <a:solidFill>
                  <a:srgbClr val="FF0000"/>
                </a:solidFill>
              </a:rPr>
              <a:t>以下）</a:t>
            </a:r>
            <a:r>
              <a:rPr lang="ja-JP" altLang="en-US" dirty="0" smtClean="0"/>
              <a:t>。</a:t>
            </a:r>
            <a:endParaRPr lang="en-US" altLang="ja-JP" dirty="0" smtClean="0"/>
          </a:p>
          <a:p>
            <a:r>
              <a:rPr kumimoji="1" lang="ja-JP" altLang="en-US" dirty="0" smtClean="0">
                <a:solidFill>
                  <a:srgbClr val="FF0000"/>
                </a:solidFill>
              </a:rPr>
              <a:t>歩行者優先！</a:t>
            </a:r>
            <a:r>
              <a:rPr lang="ja-JP" altLang="en-US" dirty="0" smtClean="0"/>
              <a:t>事故があってからでは遅い。</a:t>
            </a:r>
            <a:endParaRPr kumimoji="1" lang="en-US" altLang="ja-JP" dirty="0" smtClean="0">
              <a:solidFill>
                <a:srgbClr val="FF0000"/>
              </a:solidFill>
            </a:endParaRPr>
          </a:p>
          <a:p>
            <a:endParaRPr kumimoji="1" lang="ja-JP"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a:xfrm>
            <a:off x="395536" y="764704"/>
            <a:ext cx="8229600" cy="4886003"/>
          </a:xfrm>
        </p:spPr>
        <p:txBody>
          <a:bodyPr/>
          <a:lstStyle/>
          <a:p>
            <a:r>
              <a:rPr kumimoji="1" lang="ja-JP" altLang="en-US" dirty="0" smtClean="0"/>
              <a:t>歩道進入時の注意</a:t>
            </a:r>
            <a:endParaRPr kumimoji="1" lang="en-US" altLang="ja-JP" dirty="0" smtClean="0"/>
          </a:p>
          <a:p>
            <a:pPr>
              <a:buNone/>
            </a:pPr>
            <a:r>
              <a:rPr lang="ja-JP" altLang="en-US" sz="2400" dirty="0" smtClean="0"/>
              <a:t>　　先頭が手信号と「歩道入ります！」コールをする。先頭は前をよく見ること。</a:t>
            </a:r>
            <a:r>
              <a:rPr lang="ja-JP" altLang="en-US" sz="2400" dirty="0" smtClean="0">
                <a:solidFill>
                  <a:srgbClr val="FF0000"/>
                </a:solidFill>
              </a:rPr>
              <a:t>テールが</a:t>
            </a:r>
            <a:r>
              <a:rPr lang="en-US" altLang="ja-JP" sz="2400" dirty="0" smtClean="0">
                <a:solidFill>
                  <a:srgbClr val="FF0000"/>
                </a:solidFill>
              </a:rPr>
              <a:t>OK</a:t>
            </a:r>
            <a:r>
              <a:rPr lang="ja-JP" altLang="en-US" sz="2400" dirty="0" smtClean="0">
                <a:solidFill>
                  <a:srgbClr val="FF0000"/>
                </a:solidFill>
              </a:rPr>
              <a:t>してから</a:t>
            </a:r>
            <a:r>
              <a:rPr lang="ja-JP" altLang="en-US" sz="2400" dirty="0" smtClean="0"/>
              <a:t>進入。後方から来る自転車や歩行者に注意。</a:t>
            </a:r>
            <a:endParaRPr lang="en-US" altLang="ja-JP" sz="2400" dirty="0" smtClean="0"/>
          </a:p>
          <a:p>
            <a:r>
              <a:rPr kumimoji="1" lang="ja-JP" altLang="en-US" dirty="0" smtClean="0"/>
              <a:t>歩道から出る時</a:t>
            </a:r>
            <a:endParaRPr kumimoji="1" lang="en-US" altLang="ja-JP" dirty="0" smtClean="0"/>
          </a:p>
          <a:p>
            <a:pPr>
              <a:buNone/>
            </a:pPr>
            <a:r>
              <a:rPr lang="ja-JP" altLang="en-US" dirty="0"/>
              <a:t>　</a:t>
            </a:r>
            <a:r>
              <a:rPr lang="ja-JP" altLang="en-US" sz="2400" dirty="0" smtClean="0"/>
              <a:t>　先頭が手信号を出し、テールが後方を確認して車道に出てから</a:t>
            </a:r>
            <a:r>
              <a:rPr lang="en-US" altLang="ja-JP" sz="2400" dirty="0" smtClean="0"/>
              <a:t>OK</a:t>
            </a:r>
            <a:r>
              <a:rPr lang="ja-JP" altLang="en-US" sz="2400" dirty="0" smtClean="0"/>
              <a:t>をする。</a:t>
            </a:r>
            <a:endParaRPr lang="en-US" altLang="ja-JP" sz="2400" dirty="0" smtClean="0"/>
          </a:p>
        </p:txBody>
      </p:sp>
      <p:pic>
        <p:nvPicPr>
          <p:cNvPr id="6146" name="Picture 2"/>
          <p:cNvPicPr>
            <a:picLocks noChangeAspect="1" noChangeArrowheads="1"/>
          </p:cNvPicPr>
          <p:nvPr/>
        </p:nvPicPr>
        <p:blipFill>
          <a:blip r:embed="rId2" cstate="print"/>
          <a:srcRect/>
          <a:stretch>
            <a:fillRect/>
          </a:stretch>
        </p:blipFill>
        <p:spPr bwMode="auto">
          <a:xfrm>
            <a:off x="1547664" y="4365104"/>
            <a:ext cx="505496" cy="432048"/>
          </a:xfrm>
          <a:prstGeom prst="rect">
            <a:avLst/>
          </a:prstGeom>
          <a:noFill/>
          <a:ln w="9525">
            <a:noFill/>
            <a:miter lim="800000"/>
            <a:headEnd/>
            <a:tailEnd/>
          </a:ln>
        </p:spPr>
      </p:pic>
      <p:pic>
        <p:nvPicPr>
          <p:cNvPr id="6147" name="Picture 3"/>
          <p:cNvPicPr>
            <a:picLocks noChangeAspect="1" noChangeArrowheads="1"/>
          </p:cNvPicPr>
          <p:nvPr/>
        </p:nvPicPr>
        <p:blipFill>
          <a:blip r:embed="rId3" cstate="print"/>
          <a:srcRect/>
          <a:stretch>
            <a:fillRect/>
          </a:stretch>
        </p:blipFill>
        <p:spPr bwMode="auto">
          <a:xfrm>
            <a:off x="1547664" y="4725144"/>
            <a:ext cx="297796" cy="288032"/>
          </a:xfrm>
          <a:prstGeom prst="rect">
            <a:avLst/>
          </a:prstGeom>
          <a:noFill/>
          <a:ln w="9525">
            <a:noFill/>
            <a:miter lim="800000"/>
            <a:headEnd/>
            <a:tailEnd/>
          </a:ln>
        </p:spPr>
      </p:pic>
      <p:pic>
        <p:nvPicPr>
          <p:cNvPr id="6148" name="Picture 4"/>
          <p:cNvPicPr>
            <a:picLocks noChangeAspect="1" noChangeArrowheads="1"/>
          </p:cNvPicPr>
          <p:nvPr/>
        </p:nvPicPr>
        <p:blipFill>
          <a:blip r:embed="rId3" cstate="print"/>
          <a:srcRect/>
          <a:stretch>
            <a:fillRect/>
          </a:stretch>
        </p:blipFill>
        <p:spPr bwMode="auto">
          <a:xfrm>
            <a:off x="1547664" y="5013176"/>
            <a:ext cx="297796" cy="288032"/>
          </a:xfrm>
          <a:prstGeom prst="rect">
            <a:avLst/>
          </a:prstGeom>
          <a:noFill/>
          <a:ln w="9525">
            <a:noFill/>
            <a:miter lim="800000"/>
            <a:headEnd/>
            <a:tailEnd/>
          </a:ln>
        </p:spPr>
      </p:pic>
      <p:pic>
        <p:nvPicPr>
          <p:cNvPr id="6149" name="Picture 5"/>
          <p:cNvPicPr>
            <a:picLocks noChangeAspect="1" noChangeArrowheads="1"/>
          </p:cNvPicPr>
          <p:nvPr/>
        </p:nvPicPr>
        <p:blipFill>
          <a:blip r:embed="rId3" cstate="print"/>
          <a:srcRect/>
          <a:stretch>
            <a:fillRect/>
          </a:stretch>
        </p:blipFill>
        <p:spPr bwMode="auto">
          <a:xfrm>
            <a:off x="1547664" y="5301208"/>
            <a:ext cx="297796" cy="288032"/>
          </a:xfrm>
          <a:prstGeom prst="rect">
            <a:avLst/>
          </a:prstGeom>
          <a:noFill/>
          <a:ln w="9525">
            <a:noFill/>
            <a:miter lim="800000"/>
            <a:headEnd/>
            <a:tailEnd/>
          </a:ln>
        </p:spPr>
      </p:pic>
      <p:pic>
        <p:nvPicPr>
          <p:cNvPr id="6150" name="Picture 6"/>
          <p:cNvPicPr>
            <a:picLocks noChangeAspect="1" noChangeArrowheads="1"/>
          </p:cNvPicPr>
          <p:nvPr/>
        </p:nvPicPr>
        <p:blipFill>
          <a:blip r:embed="rId3" cstate="print"/>
          <a:srcRect/>
          <a:stretch>
            <a:fillRect/>
          </a:stretch>
        </p:blipFill>
        <p:spPr bwMode="auto">
          <a:xfrm>
            <a:off x="1547664" y="5589240"/>
            <a:ext cx="297796" cy="288032"/>
          </a:xfrm>
          <a:prstGeom prst="rect">
            <a:avLst/>
          </a:prstGeom>
          <a:noFill/>
          <a:ln w="9525">
            <a:noFill/>
            <a:miter lim="800000"/>
            <a:headEnd/>
            <a:tailEnd/>
          </a:ln>
        </p:spPr>
      </p:pic>
      <p:cxnSp>
        <p:nvCxnSpPr>
          <p:cNvPr id="10" name="直線コネクタ 9"/>
          <p:cNvCxnSpPr/>
          <p:nvPr/>
        </p:nvCxnSpPr>
        <p:spPr>
          <a:xfrm>
            <a:off x="2123728" y="4437112"/>
            <a:ext cx="0" cy="18002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1331640" y="6165304"/>
            <a:ext cx="792088" cy="369332"/>
          </a:xfrm>
          <a:prstGeom prst="rect">
            <a:avLst/>
          </a:prstGeom>
          <a:noFill/>
        </p:spPr>
        <p:txBody>
          <a:bodyPr wrap="square" rtlCol="0">
            <a:spAutoFit/>
          </a:bodyPr>
          <a:lstStyle/>
          <a:p>
            <a:r>
              <a:rPr kumimoji="1" lang="ja-JP" altLang="en-US" dirty="0" smtClean="0"/>
              <a:t>歩道</a:t>
            </a:r>
            <a:endParaRPr kumimoji="1" lang="ja-JP" altLang="en-US" dirty="0"/>
          </a:p>
        </p:txBody>
      </p:sp>
      <p:sp>
        <p:nvSpPr>
          <p:cNvPr id="12" name="テキスト ボックス 11"/>
          <p:cNvSpPr txBox="1"/>
          <p:nvPr/>
        </p:nvSpPr>
        <p:spPr>
          <a:xfrm>
            <a:off x="2267744" y="6165304"/>
            <a:ext cx="648072" cy="369332"/>
          </a:xfrm>
          <a:prstGeom prst="rect">
            <a:avLst/>
          </a:prstGeom>
          <a:noFill/>
        </p:spPr>
        <p:txBody>
          <a:bodyPr wrap="square" rtlCol="0">
            <a:spAutoFit/>
          </a:bodyPr>
          <a:lstStyle/>
          <a:p>
            <a:r>
              <a:rPr kumimoji="1" lang="ja-JP" altLang="en-US" dirty="0" smtClean="0"/>
              <a:t>車道</a:t>
            </a:r>
            <a:endParaRPr kumimoji="1" lang="ja-JP" altLang="en-US" dirty="0"/>
          </a:p>
        </p:txBody>
      </p:sp>
      <p:sp>
        <p:nvSpPr>
          <p:cNvPr id="13" name="円形吹き出し 12"/>
          <p:cNvSpPr/>
          <p:nvPr/>
        </p:nvSpPr>
        <p:spPr>
          <a:xfrm>
            <a:off x="251520" y="4581128"/>
            <a:ext cx="1008112" cy="648072"/>
          </a:xfrm>
          <a:prstGeom prst="wedgeEllipseCallout">
            <a:avLst>
              <a:gd name="adj1" fmla="val 79102"/>
              <a:gd name="adj2" fmla="val -53325"/>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323528" y="4725144"/>
            <a:ext cx="1080120" cy="369332"/>
          </a:xfrm>
          <a:prstGeom prst="rect">
            <a:avLst/>
          </a:prstGeom>
          <a:noFill/>
        </p:spPr>
        <p:txBody>
          <a:bodyPr wrap="square" rtlCol="0">
            <a:spAutoFit/>
          </a:bodyPr>
          <a:lstStyle/>
          <a:p>
            <a:r>
              <a:rPr kumimoji="1" lang="ja-JP" altLang="en-US" dirty="0" smtClean="0"/>
              <a:t>出ます！</a:t>
            </a:r>
            <a:endParaRPr kumimoji="1" lang="ja-JP" altLang="en-US" dirty="0"/>
          </a:p>
        </p:txBody>
      </p:sp>
      <p:sp>
        <p:nvSpPr>
          <p:cNvPr id="15" name="右矢印 14"/>
          <p:cNvSpPr/>
          <p:nvPr/>
        </p:nvSpPr>
        <p:spPr>
          <a:xfrm>
            <a:off x="2915816" y="5085184"/>
            <a:ext cx="792088" cy="288032"/>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6" name="直線コネクタ 15"/>
          <p:cNvCxnSpPr/>
          <p:nvPr/>
        </p:nvCxnSpPr>
        <p:spPr>
          <a:xfrm>
            <a:off x="4572000" y="4437112"/>
            <a:ext cx="0" cy="18002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pic>
        <p:nvPicPr>
          <p:cNvPr id="6151" name="Picture 7"/>
          <p:cNvPicPr>
            <a:picLocks noChangeAspect="1" noChangeArrowheads="1"/>
          </p:cNvPicPr>
          <p:nvPr/>
        </p:nvPicPr>
        <p:blipFill>
          <a:blip r:embed="rId3" cstate="print"/>
          <a:srcRect/>
          <a:stretch>
            <a:fillRect/>
          </a:stretch>
        </p:blipFill>
        <p:spPr bwMode="auto">
          <a:xfrm>
            <a:off x="4139952" y="4365104"/>
            <a:ext cx="297795" cy="288031"/>
          </a:xfrm>
          <a:prstGeom prst="rect">
            <a:avLst/>
          </a:prstGeom>
          <a:noFill/>
          <a:ln w="9525">
            <a:noFill/>
            <a:miter lim="800000"/>
            <a:headEnd/>
            <a:tailEnd/>
          </a:ln>
        </p:spPr>
      </p:pic>
      <p:pic>
        <p:nvPicPr>
          <p:cNvPr id="6152" name="Picture 8"/>
          <p:cNvPicPr>
            <a:picLocks noChangeAspect="1" noChangeArrowheads="1"/>
          </p:cNvPicPr>
          <p:nvPr/>
        </p:nvPicPr>
        <p:blipFill>
          <a:blip r:embed="rId3" cstate="print"/>
          <a:srcRect/>
          <a:stretch>
            <a:fillRect/>
          </a:stretch>
        </p:blipFill>
        <p:spPr bwMode="auto">
          <a:xfrm>
            <a:off x="4139952" y="5229200"/>
            <a:ext cx="297796" cy="288032"/>
          </a:xfrm>
          <a:prstGeom prst="rect">
            <a:avLst/>
          </a:prstGeom>
          <a:noFill/>
          <a:ln w="9525">
            <a:noFill/>
            <a:miter lim="800000"/>
            <a:headEnd/>
            <a:tailEnd/>
          </a:ln>
        </p:spPr>
      </p:pic>
      <p:pic>
        <p:nvPicPr>
          <p:cNvPr id="6153" name="Picture 9"/>
          <p:cNvPicPr>
            <a:picLocks noChangeAspect="1" noChangeArrowheads="1"/>
          </p:cNvPicPr>
          <p:nvPr/>
        </p:nvPicPr>
        <p:blipFill>
          <a:blip r:embed="rId3" cstate="print"/>
          <a:srcRect/>
          <a:stretch>
            <a:fillRect/>
          </a:stretch>
        </p:blipFill>
        <p:spPr bwMode="auto">
          <a:xfrm>
            <a:off x="4139952" y="4941168"/>
            <a:ext cx="297796" cy="288032"/>
          </a:xfrm>
          <a:prstGeom prst="rect">
            <a:avLst/>
          </a:prstGeom>
          <a:noFill/>
          <a:ln w="9525">
            <a:noFill/>
            <a:miter lim="800000"/>
            <a:headEnd/>
            <a:tailEnd/>
          </a:ln>
        </p:spPr>
      </p:pic>
      <p:pic>
        <p:nvPicPr>
          <p:cNvPr id="6154" name="Picture 10"/>
          <p:cNvPicPr>
            <a:picLocks noChangeAspect="1" noChangeArrowheads="1"/>
          </p:cNvPicPr>
          <p:nvPr/>
        </p:nvPicPr>
        <p:blipFill>
          <a:blip r:embed="rId3" cstate="print"/>
          <a:srcRect/>
          <a:stretch>
            <a:fillRect/>
          </a:stretch>
        </p:blipFill>
        <p:spPr bwMode="auto">
          <a:xfrm>
            <a:off x="4139952" y="4653136"/>
            <a:ext cx="297796" cy="288032"/>
          </a:xfrm>
          <a:prstGeom prst="rect">
            <a:avLst/>
          </a:prstGeom>
          <a:noFill/>
          <a:ln w="9525">
            <a:noFill/>
            <a:miter lim="800000"/>
            <a:headEnd/>
            <a:tailEnd/>
          </a:ln>
        </p:spPr>
      </p:pic>
      <p:pic>
        <p:nvPicPr>
          <p:cNvPr id="6155" name="Picture 11"/>
          <p:cNvPicPr>
            <a:picLocks noChangeAspect="1" noChangeArrowheads="1"/>
          </p:cNvPicPr>
          <p:nvPr/>
        </p:nvPicPr>
        <p:blipFill>
          <a:blip r:embed="rId4" cstate="print"/>
          <a:srcRect/>
          <a:stretch>
            <a:fillRect/>
          </a:stretch>
        </p:blipFill>
        <p:spPr bwMode="auto">
          <a:xfrm>
            <a:off x="4644008" y="5517232"/>
            <a:ext cx="360040" cy="360040"/>
          </a:xfrm>
          <a:prstGeom prst="rect">
            <a:avLst/>
          </a:prstGeom>
          <a:noFill/>
          <a:ln w="9525">
            <a:noFill/>
            <a:miter lim="800000"/>
            <a:headEnd/>
            <a:tailEnd/>
          </a:ln>
        </p:spPr>
      </p:pic>
      <p:cxnSp>
        <p:nvCxnSpPr>
          <p:cNvPr id="23" name="直線矢印コネクタ 22"/>
          <p:cNvCxnSpPr>
            <a:endCxn id="6155" idx="1"/>
          </p:cNvCxnSpPr>
          <p:nvPr/>
        </p:nvCxnSpPr>
        <p:spPr>
          <a:xfrm flipV="1">
            <a:off x="4283968" y="5697252"/>
            <a:ext cx="360040" cy="18002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円形吹き出し 24"/>
          <p:cNvSpPr/>
          <p:nvPr/>
        </p:nvSpPr>
        <p:spPr>
          <a:xfrm>
            <a:off x="5076056" y="5157192"/>
            <a:ext cx="648072" cy="360040"/>
          </a:xfrm>
          <a:prstGeom prst="wedgeEllipseCallout">
            <a:avLst>
              <a:gd name="adj1" fmla="val -58739"/>
              <a:gd name="adj2" fmla="val 7387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テキスト ボックス 25"/>
          <p:cNvSpPr txBox="1"/>
          <p:nvPr/>
        </p:nvSpPr>
        <p:spPr>
          <a:xfrm>
            <a:off x="5076056" y="5157192"/>
            <a:ext cx="1080120" cy="369332"/>
          </a:xfrm>
          <a:prstGeom prst="rect">
            <a:avLst/>
          </a:prstGeom>
          <a:noFill/>
        </p:spPr>
        <p:txBody>
          <a:bodyPr wrap="square" rtlCol="0">
            <a:spAutoFit/>
          </a:bodyPr>
          <a:lstStyle/>
          <a:p>
            <a:r>
              <a:rPr kumimoji="1" lang="en-US" altLang="ja-JP" dirty="0" smtClean="0"/>
              <a:t>OK</a:t>
            </a:r>
            <a:r>
              <a:rPr kumimoji="1" lang="ja-JP" altLang="en-US" dirty="0" smtClean="0"/>
              <a:t>！</a:t>
            </a:r>
            <a:endParaRPr kumimoji="1" lang="ja-JP" altLang="en-US" dirty="0"/>
          </a:p>
        </p:txBody>
      </p:sp>
      <p:sp>
        <p:nvSpPr>
          <p:cNvPr id="27" name="右矢印 26"/>
          <p:cNvSpPr/>
          <p:nvPr/>
        </p:nvSpPr>
        <p:spPr>
          <a:xfrm>
            <a:off x="5868144" y="5085184"/>
            <a:ext cx="864096" cy="288032"/>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28" name="直線コネクタ 27"/>
          <p:cNvCxnSpPr/>
          <p:nvPr/>
        </p:nvCxnSpPr>
        <p:spPr>
          <a:xfrm>
            <a:off x="7164288" y="4437112"/>
            <a:ext cx="0" cy="18002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pic>
        <p:nvPicPr>
          <p:cNvPr id="29" name="Picture 7"/>
          <p:cNvPicPr>
            <a:picLocks noChangeAspect="1" noChangeArrowheads="1"/>
          </p:cNvPicPr>
          <p:nvPr/>
        </p:nvPicPr>
        <p:blipFill>
          <a:blip r:embed="rId3" cstate="print"/>
          <a:srcRect/>
          <a:stretch>
            <a:fillRect/>
          </a:stretch>
        </p:blipFill>
        <p:spPr bwMode="auto">
          <a:xfrm>
            <a:off x="7308304" y="4437112"/>
            <a:ext cx="297795" cy="288031"/>
          </a:xfrm>
          <a:prstGeom prst="rect">
            <a:avLst/>
          </a:prstGeom>
          <a:noFill/>
          <a:ln w="9525">
            <a:noFill/>
            <a:miter lim="800000"/>
            <a:headEnd/>
            <a:tailEnd/>
          </a:ln>
        </p:spPr>
      </p:pic>
      <p:pic>
        <p:nvPicPr>
          <p:cNvPr id="30" name="Picture 7"/>
          <p:cNvPicPr>
            <a:picLocks noChangeAspect="1" noChangeArrowheads="1"/>
          </p:cNvPicPr>
          <p:nvPr/>
        </p:nvPicPr>
        <p:blipFill>
          <a:blip r:embed="rId3" cstate="print"/>
          <a:srcRect/>
          <a:stretch>
            <a:fillRect/>
          </a:stretch>
        </p:blipFill>
        <p:spPr bwMode="auto">
          <a:xfrm>
            <a:off x="7308304" y="5301208"/>
            <a:ext cx="297795" cy="288031"/>
          </a:xfrm>
          <a:prstGeom prst="rect">
            <a:avLst/>
          </a:prstGeom>
          <a:noFill/>
          <a:ln w="9525">
            <a:noFill/>
            <a:miter lim="800000"/>
            <a:headEnd/>
            <a:tailEnd/>
          </a:ln>
        </p:spPr>
      </p:pic>
      <p:pic>
        <p:nvPicPr>
          <p:cNvPr id="31" name="Picture 7"/>
          <p:cNvPicPr>
            <a:picLocks noChangeAspect="1" noChangeArrowheads="1"/>
          </p:cNvPicPr>
          <p:nvPr/>
        </p:nvPicPr>
        <p:blipFill>
          <a:blip r:embed="rId3" cstate="print"/>
          <a:srcRect/>
          <a:stretch>
            <a:fillRect/>
          </a:stretch>
        </p:blipFill>
        <p:spPr bwMode="auto">
          <a:xfrm>
            <a:off x="7308304" y="5013176"/>
            <a:ext cx="297795" cy="288031"/>
          </a:xfrm>
          <a:prstGeom prst="rect">
            <a:avLst/>
          </a:prstGeom>
          <a:noFill/>
          <a:ln w="9525">
            <a:noFill/>
            <a:miter lim="800000"/>
            <a:headEnd/>
            <a:tailEnd/>
          </a:ln>
        </p:spPr>
      </p:pic>
      <p:pic>
        <p:nvPicPr>
          <p:cNvPr id="32" name="Picture 7"/>
          <p:cNvPicPr>
            <a:picLocks noChangeAspect="1" noChangeArrowheads="1"/>
          </p:cNvPicPr>
          <p:nvPr/>
        </p:nvPicPr>
        <p:blipFill>
          <a:blip r:embed="rId3" cstate="print"/>
          <a:srcRect/>
          <a:stretch>
            <a:fillRect/>
          </a:stretch>
        </p:blipFill>
        <p:spPr bwMode="auto">
          <a:xfrm>
            <a:off x="7308304" y="4725144"/>
            <a:ext cx="297795" cy="288031"/>
          </a:xfrm>
          <a:prstGeom prst="rect">
            <a:avLst/>
          </a:prstGeom>
          <a:noFill/>
          <a:ln w="9525">
            <a:noFill/>
            <a:miter lim="800000"/>
            <a:headEnd/>
            <a:tailEnd/>
          </a:ln>
        </p:spPr>
      </p:pic>
      <p:pic>
        <p:nvPicPr>
          <p:cNvPr id="33" name="Picture 11"/>
          <p:cNvPicPr>
            <a:picLocks noChangeAspect="1" noChangeArrowheads="1"/>
          </p:cNvPicPr>
          <p:nvPr/>
        </p:nvPicPr>
        <p:blipFill>
          <a:blip r:embed="rId4" cstate="print"/>
          <a:srcRect/>
          <a:stretch>
            <a:fillRect/>
          </a:stretch>
        </p:blipFill>
        <p:spPr bwMode="auto">
          <a:xfrm>
            <a:off x="7308304" y="5661248"/>
            <a:ext cx="360040" cy="360040"/>
          </a:xfrm>
          <a:prstGeom prst="rect">
            <a:avLst/>
          </a:prstGeom>
          <a:noFill/>
          <a:ln w="9525">
            <a:noFill/>
            <a:miter lim="800000"/>
            <a:headEnd/>
            <a:tailEnd/>
          </a:ln>
        </p:spPr>
      </p:pic>
      <p:cxnSp>
        <p:nvCxnSpPr>
          <p:cNvPr id="34" name="直線矢印コネクタ 33"/>
          <p:cNvCxnSpPr/>
          <p:nvPr/>
        </p:nvCxnSpPr>
        <p:spPr>
          <a:xfrm flipV="1">
            <a:off x="6948264" y="4581128"/>
            <a:ext cx="360040" cy="18002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flipV="1">
            <a:off x="6948264" y="5445224"/>
            <a:ext cx="360040" cy="18002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flipV="1">
            <a:off x="6948264" y="5157192"/>
            <a:ext cx="360040" cy="18002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V="1">
            <a:off x="6948264" y="4869160"/>
            <a:ext cx="360040" cy="18002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⑤上り</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一番遅い人にペースを合わせる。先頭はちぎらないように頻繁に後ろを確認するべし。</a:t>
            </a:r>
            <a:endParaRPr kumimoji="1" lang="en-US" altLang="ja-JP" dirty="0" smtClean="0"/>
          </a:p>
          <a:p>
            <a:r>
              <a:rPr lang="ja-JP" altLang="en-US" dirty="0"/>
              <a:t>上り</a:t>
            </a:r>
            <a:r>
              <a:rPr lang="ja-JP" altLang="en-US" dirty="0" smtClean="0"/>
              <a:t>の発進は後続車がいなくなってから。ふらふらして危ない。</a:t>
            </a:r>
            <a:endParaRPr kumimoji="1" lang="ja-JP"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⑥下り</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先頭は後ろ</a:t>
            </a:r>
            <a:r>
              <a:rPr lang="ja-JP" altLang="en-US" dirty="0" smtClean="0"/>
              <a:t>のことをあまり</a:t>
            </a:r>
            <a:r>
              <a:rPr kumimoji="1" lang="ja-JP" altLang="en-US" dirty="0" smtClean="0"/>
              <a:t>気にしなくて良い。自分のペースで。下手に後ろを見ると危険である。</a:t>
            </a:r>
            <a:endParaRPr kumimoji="1" lang="en-US" altLang="ja-JP" dirty="0" smtClean="0"/>
          </a:p>
          <a:p>
            <a:r>
              <a:rPr lang="ja-JP" altLang="en-US" dirty="0" smtClean="0">
                <a:solidFill>
                  <a:srgbClr val="FF0000"/>
                </a:solidFill>
              </a:rPr>
              <a:t>コールを大きな声で</a:t>
            </a:r>
            <a:r>
              <a:rPr lang="ja-JP" altLang="en-US" smtClean="0">
                <a:solidFill>
                  <a:srgbClr val="FF0000"/>
                </a:solidFill>
              </a:rPr>
              <a:t>！！（特に「障害！」「対向！」）</a:t>
            </a:r>
            <a:r>
              <a:rPr lang="ja-JP" altLang="en-US" smtClean="0"/>
              <a:t>手</a:t>
            </a:r>
            <a:r>
              <a:rPr lang="ja-JP" altLang="en-US" dirty="0" smtClean="0"/>
              <a:t>信号は無理してやらなくともよい。</a:t>
            </a:r>
            <a:endParaRPr lang="en-US" altLang="ja-JP" dirty="0" smtClean="0"/>
          </a:p>
          <a:p>
            <a:r>
              <a:rPr kumimoji="1" lang="ja-JP" altLang="en-US" dirty="0"/>
              <a:t>テール</a:t>
            </a:r>
            <a:r>
              <a:rPr kumimoji="1" lang="ja-JP" altLang="en-US" dirty="0" smtClean="0"/>
              <a:t>は</a:t>
            </a:r>
            <a:r>
              <a:rPr kumimoji="1" lang="en-US" altLang="ja-JP" dirty="0" smtClean="0"/>
              <a:t>U</a:t>
            </a:r>
            <a:r>
              <a:rPr kumimoji="1" lang="ja-JP" altLang="en-US" dirty="0" smtClean="0"/>
              <a:t>字カーブで車を先に行かせないこと。見通しの悪いカーブでもテールが車を止めた方が良いこともある。直線や幅の広いカーブで抜かされるようにする。</a:t>
            </a:r>
            <a:endParaRPr kumimoji="1" lang="ja-JP"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⑦トンネル</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solidFill>
                  <a:srgbClr val="FF0000"/>
                </a:solidFill>
              </a:rPr>
              <a:t>トンネルの端は危険！！</a:t>
            </a:r>
            <a:r>
              <a:rPr kumimoji="1" lang="ja-JP" altLang="en-US" dirty="0" smtClean="0"/>
              <a:t>溝があったり段差があったり、障害物があったりするため。</a:t>
            </a:r>
            <a:endParaRPr kumimoji="1" lang="en-US" altLang="ja-JP" dirty="0" smtClean="0"/>
          </a:p>
          <a:p>
            <a:r>
              <a:rPr lang="ja-JP" altLang="en-US" dirty="0"/>
              <a:t>ある</a:t>
            </a:r>
            <a:r>
              <a:rPr lang="ja-JP" altLang="en-US" dirty="0" smtClean="0"/>
              <a:t>程度短いトンネルなら道の真ん中を走るようにする。</a:t>
            </a:r>
            <a:endParaRPr lang="en-US" altLang="ja-JP" dirty="0" smtClean="0"/>
          </a:p>
          <a:p>
            <a:r>
              <a:rPr lang="ja-JP" altLang="en-US" dirty="0" smtClean="0"/>
              <a:t>よほど長いトンネル以外ではトンネルを出るまで車を止めるのもやむを得ない場合がある。</a:t>
            </a:r>
            <a:endParaRPr lang="en-US" altLang="ja-JP" dirty="0" smtClean="0"/>
          </a:p>
          <a:p>
            <a:pPr>
              <a:buNone/>
            </a:pPr>
            <a:r>
              <a:rPr kumimoji="1" lang="ja-JP" altLang="en-US" dirty="0"/>
              <a:t>　</a:t>
            </a:r>
            <a:r>
              <a:rPr kumimoji="1" lang="ja-JP" altLang="en-US" dirty="0" smtClean="0"/>
              <a:t>安全第一！</a:t>
            </a:r>
            <a:endParaRPr kumimoji="1" lang="ja-JP"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⑧立体交差</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solidFill>
                  <a:srgbClr val="FF0000"/>
                </a:solidFill>
              </a:rPr>
              <a:t>側道がある場合はそちらを通る。</a:t>
            </a:r>
            <a:r>
              <a:rPr kumimoji="1" lang="ja-JP" altLang="en-US" dirty="0" smtClean="0"/>
              <a:t>（大体の立体交差にはある。）</a:t>
            </a:r>
            <a:endParaRPr kumimoji="1" lang="en-US" altLang="ja-JP" dirty="0" smtClean="0"/>
          </a:p>
          <a:p>
            <a:r>
              <a:rPr lang="ja-JP" altLang="en-US" dirty="0" smtClean="0"/>
              <a:t>側道から再合流するときは、車道に出る時の手順に準じる。</a:t>
            </a:r>
            <a:endParaRPr kumimoji="1" lang="ja-JP" altLang="en-US" dirty="0"/>
          </a:p>
        </p:txBody>
      </p:sp>
      <p:pic>
        <p:nvPicPr>
          <p:cNvPr id="1026" name="Picture 2"/>
          <p:cNvPicPr>
            <a:picLocks noChangeAspect="1" noChangeArrowheads="1"/>
          </p:cNvPicPr>
          <p:nvPr/>
        </p:nvPicPr>
        <p:blipFill>
          <a:blip r:embed="rId2" cstate="print"/>
          <a:srcRect/>
          <a:stretch>
            <a:fillRect/>
          </a:stretch>
        </p:blipFill>
        <p:spPr bwMode="auto">
          <a:xfrm>
            <a:off x="3347864" y="3356992"/>
            <a:ext cx="2756212" cy="3267844"/>
          </a:xfrm>
          <a:prstGeom prst="rect">
            <a:avLst/>
          </a:prstGeom>
          <a:noFill/>
          <a:ln w="9525">
            <a:noFill/>
            <a:miter lim="800000"/>
            <a:headEnd/>
            <a:tailEnd/>
          </a:ln>
        </p:spPr>
      </p:pic>
      <p:sp>
        <p:nvSpPr>
          <p:cNvPr id="5" name="テキスト ボックス 4"/>
          <p:cNvSpPr txBox="1"/>
          <p:nvPr/>
        </p:nvSpPr>
        <p:spPr>
          <a:xfrm>
            <a:off x="3635896" y="6309320"/>
            <a:ext cx="792088" cy="369332"/>
          </a:xfrm>
          <a:prstGeom prst="rect">
            <a:avLst/>
          </a:prstGeom>
          <a:noFill/>
        </p:spPr>
        <p:txBody>
          <a:bodyPr wrap="square" rtlCol="0">
            <a:spAutoFit/>
          </a:bodyPr>
          <a:lstStyle/>
          <a:p>
            <a:r>
              <a:rPr kumimoji="1" lang="ja-JP" altLang="en-US" dirty="0" smtClean="0"/>
              <a:t>側道</a:t>
            </a:r>
            <a:endParaRPr kumimoji="1" lang="ja-JP" altLang="en-US" dirty="0"/>
          </a:p>
        </p:txBody>
      </p:sp>
      <p:sp>
        <p:nvSpPr>
          <p:cNvPr id="6" name="テキスト ボックス 5"/>
          <p:cNvSpPr txBox="1"/>
          <p:nvPr/>
        </p:nvSpPr>
        <p:spPr>
          <a:xfrm>
            <a:off x="4788024" y="6309320"/>
            <a:ext cx="864096" cy="369332"/>
          </a:xfrm>
          <a:prstGeom prst="rect">
            <a:avLst/>
          </a:prstGeom>
          <a:noFill/>
        </p:spPr>
        <p:txBody>
          <a:bodyPr wrap="square" rtlCol="0">
            <a:spAutoFit/>
          </a:bodyPr>
          <a:lstStyle/>
          <a:p>
            <a:r>
              <a:rPr kumimoji="1" lang="ja-JP" altLang="en-US" dirty="0" smtClean="0"/>
              <a:t>本線</a:t>
            </a:r>
            <a:endParaRPr kumimoji="1" lang="ja-JP" altLang="en-US" dirty="0"/>
          </a:p>
        </p:txBody>
      </p:sp>
      <p:pic>
        <p:nvPicPr>
          <p:cNvPr id="7" name="Picture 4"/>
          <p:cNvPicPr>
            <a:picLocks noChangeAspect="1" noChangeArrowheads="1"/>
          </p:cNvPicPr>
          <p:nvPr/>
        </p:nvPicPr>
        <p:blipFill>
          <a:blip r:embed="rId3" cstate="print"/>
          <a:srcRect/>
          <a:stretch>
            <a:fillRect/>
          </a:stretch>
        </p:blipFill>
        <p:spPr bwMode="auto">
          <a:xfrm>
            <a:off x="3707904" y="4221088"/>
            <a:ext cx="360040" cy="319472"/>
          </a:xfrm>
          <a:prstGeom prst="rect">
            <a:avLst/>
          </a:prstGeom>
          <a:noFill/>
          <a:ln w="9525">
            <a:noFill/>
            <a:miter lim="800000"/>
            <a:headEnd/>
            <a:tailEnd/>
          </a:ln>
        </p:spPr>
      </p:pic>
      <p:pic>
        <p:nvPicPr>
          <p:cNvPr id="8" name="Picture 4"/>
          <p:cNvPicPr>
            <a:picLocks noChangeAspect="1" noChangeArrowheads="1"/>
          </p:cNvPicPr>
          <p:nvPr/>
        </p:nvPicPr>
        <p:blipFill>
          <a:blip r:embed="rId3" cstate="print"/>
          <a:srcRect/>
          <a:stretch>
            <a:fillRect/>
          </a:stretch>
        </p:blipFill>
        <p:spPr bwMode="auto">
          <a:xfrm>
            <a:off x="3563888" y="4509120"/>
            <a:ext cx="324607" cy="288032"/>
          </a:xfrm>
          <a:prstGeom prst="rect">
            <a:avLst/>
          </a:prstGeom>
          <a:noFill/>
          <a:ln w="9525">
            <a:noFill/>
            <a:miter lim="800000"/>
            <a:headEnd/>
            <a:tailEnd/>
          </a:ln>
        </p:spPr>
      </p:pic>
      <p:pic>
        <p:nvPicPr>
          <p:cNvPr id="9" name="Picture 4"/>
          <p:cNvPicPr>
            <a:picLocks noChangeAspect="1" noChangeArrowheads="1"/>
          </p:cNvPicPr>
          <p:nvPr/>
        </p:nvPicPr>
        <p:blipFill>
          <a:blip r:embed="rId3" cstate="print"/>
          <a:srcRect/>
          <a:stretch>
            <a:fillRect/>
          </a:stretch>
        </p:blipFill>
        <p:spPr bwMode="auto">
          <a:xfrm>
            <a:off x="3563888" y="4797152"/>
            <a:ext cx="324607" cy="288032"/>
          </a:xfrm>
          <a:prstGeom prst="rect">
            <a:avLst/>
          </a:prstGeom>
          <a:noFill/>
          <a:ln w="9525">
            <a:noFill/>
            <a:miter lim="800000"/>
            <a:headEnd/>
            <a:tailEnd/>
          </a:ln>
        </p:spPr>
      </p:pic>
      <p:pic>
        <p:nvPicPr>
          <p:cNvPr id="10" name="Picture 4"/>
          <p:cNvPicPr>
            <a:picLocks noChangeAspect="1" noChangeArrowheads="1"/>
          </p:cNvPicPr>
          <p:nvPr/>
        </p:nvPicPr>
        <p:blipFill>
          <a:blip r:embed="rId3" cstate="print"/>
          <a:srcRect/>
          <a:stretch>
            <a:fillRect/>
          </a:stretch>
        </p:blipFill>
        <p:spPr bwMode="auto">
          <a:xfrm>
            <a:off x="3563888" y="5085184"/>
            <a:ext cx="360040" cy="319472"/>
          </a:xfrm>
          <a:prstGeom prst="rect">
            <a:avLst/>
          </a:prstGeom>
          <a:noFill/>
          <a:ln w="9525">
            <a:noFill/>
            <a:miter lim="800000"/>
            <a:headEnd/>
            <a:tailEnd/>
          </a:ln>
        </p:spPr>
      </p:pic>
      <p:pic>
        <p:nvPicPr>
          <p:cNvPr id="11" name="Picture 4"/>
          <p:cNvPicPr>
            <a:picLocks noChangeAspect="1" noChangeArrowheads="1"/>
          </p:cNvPicPr>
          <p:nvPr/>
        </p:nvPicPr>
        <p:blipFill>
          <a:blip r:embed="rId3" cstate="print"/>
          <a:srcRect/>
          <a:stretch>
            <a:fillRect/>
          </a:stretch>
        </p:blipFill>
        <p:spPr bwMode="auto">
          <a:xfrm>
            <a:off x="4067944" y="5445224"/>
            <a:ext cx="324607" cy="288032"/>
          </a:xfrm>
          <a:prstGeom prst="rect">
            <a:avLst/>
          </a:prstGeom>
          <a:noFill/>
          <a:ln w="9525">
            <a:noFill/>
            <a:miter lim="800000"/>
            <a:headEnd/>
            <a:tailEnd/>
          </a:ln>
        </p:spPr>
      </p:pic>
      <p:sp>
        <p:nvSpPr>
          <p:cNvPr id="12" name="線吹き出し 2 (枠付き) 11"/>
          <p:cNvSpPr/>
          <p:nvPr/>
        </p:nvSpPr>
        <p:spPr>
          <a:xfrm>
            <a:off x="1331640" y="5733256"/>
            <a:ext cx="2016224" cy="864096"/>
          </a:xfrm>
          <a:prstGeom prst="borderCallout2">
            <a:avLst>
              <a:gd name="adj1" fmla="val 21335"/>
              <a:gd name="adj2" fmla="val 100327"/>
              <a:gd name="adj3" fmla="val -19300"/>
              <a:gd name="adj4" fmla="val 113511"/>
              <a:gd name="adj5" fmla="val -20172"/>
              <a:gd name="adj6" fmla="val 13388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1331640" y="5805264"/>
            <a:ext cx="2088232" cy="830997"/>
          </a:xfrm>
          <a:prstGeom prst="rect">
            <a:avLst/>
          </a:prstGeom>
          <a:noFill/>
        </p:spPr>
        <p:txBody>
          <a:bodyPr wrap="square" rtlCol="0">
            <a:spAutoFit/>
          </a:bodyPr>
          <a:lstStyle/>
          <a:p>
            <a:r>
              <a:rPr kumimoji="1" lang="ja-JP" altLang="en-US" sz="1600" dirty="0" smtClean="0"/>
              <a:t>テールは側道に後続がないのを確認した後、本線側に寄る。</a:t>
            </a:r>
            <a:endParaRPr kumimoji="1" lang="ja-JP"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cstate="print"/>
          <a:srcRect/>
          <a:stretch>
            <a:fillRect/>
          </a:stretch>
        </p:blipFill>
        <p:spPr bwMode="auto">
          <a:xfrm>
            <a:off x="5940152" y="3212976"/>
            <a:ext cx="1584176" cy="654334"/>
          </a:xfrm>
          <a:prstGeom prst="rect">
            <a:avLst/>
          </a:prstGeom>
          <a:noFill/>
          <a:ln w="9525">
            <a:noFill/>
            <a:miter lim="800000"/>
            <a:headEnd/>
            <a:tailEnd/>
          </a:ln>
        </p:spPr>
      </p:pic>
      <p:sp>
        <p:nvSpPr>
          <p:cNvPr id="2" name="タイトル 1"/>
          <p:cNvSpPr>
            <a:spLocks noGrp="1"/>
          </p:cNvSpPr>
          <p:nvPr>
            <p:ph type="title"/>
          </p:nvPr>
        </p:nvSpPr>
        <p:spPr/>
        <p:txBody>
          <a:bodyPr/>
          <a:lstStyle/>
          <a:p>
            <a:r>
              <a:rPr kumimoji="1" lang="ja-JP" altLang="en-US" dirty="0" smtClean="0"/>
              <a:t>①一般走行時（車道）</a:t>
            </a:r>
            <a:endParaRPr kumimoji="1" lang="ja-JP" altLang="en-US" dirty="0"/>
          </a:p>
        </p:txBody>
      </p:sp>
      <p:sp>
        <p:nvSpPr>
          <p:cNvPr id="3" name="コンテンツ プレースホルダ 2"/>
          <p:cNvSpPr>
            <a:spLocks noGrp="1"/>
          </p:cNvSpPr>
          <p:nvPr>
            <p:ph idx="1"/>
          </p:nvPr>
        </p:nvSpPr>
        <p:spPr>
          <a:xfrm>
            <a:off x="457200" y="1196752"/>
            <a:ext cx="8229600" cy="4929411"/>
          </a:xfrm>
        </p:spPr>
        <p:txBody>
          <a:bodyPr/>
          <a:lstStyle/>
          <a:p>
            <a:r>
              <a:rPr kumimoji="1" lang="ja-JP" altLang="en-US" dirty="0" smtClean="0"/>
              <a:t>自転車は</a:t>
            </a:r>
            <a:r>
              <a:rPr kumimoji="1" lang="ja-JP" altLang="en-US" dirty="0" smtClean="0">
                <a:solidFill>
                  <a:srgbClr val="FF0000"/>
                </a:solidFill>
              </a:rPr>
              <a:t>車道通行が原則。</a:t>
            </a:r>
            <a:endParaRPr kumimoji="1" lang="en-US" altLang="ja-JP" dirty="0" smtClean="0">
              <a:solidFill>
                <a:srgbClr val="FF0000"/>
              </a:solidFill>
            </a:endParaRPr>
          </a:p>
          <a:p>
            <a:r>
              <a:rPr kumimoji="1" lang="ja-JP" altLang="en-US" dirty="0" smtClean="0"/>
              <a:t>右側通行は違法です。</a:t>
            </a:r>
            <a:endParaRPr kumimoji="1" lang="en-US" altLang="ja-JP" dirty="0" smtClean="0"/>
          </a:p>
          <a:p>
            <a:r>
              <a:rPr kumimoji="1" lang="ja-JP" altLang="en-US" dirty="0" smtClean="0"/>
              <a:t>同方向左折車に注意！</a:t>
            </a:r>
            <a:endParaRPr kumimoji="1" lang="en-US" altLang="ja-JP" dirty="0" smtClean="0"/>
          </a:p>
          <a:p>
            <a:pPr>
              <a:buNone/>
            </a:pPr>
            <a:r>
              <a:rPr lang="ja-JP" altLang="en-US" sz="2400" dirty="0" smtClean="0"/>
              <a:t>左折車が、</a:t>
            </a:r>
            <a:endParaRPr lang="en-US" altLang="ja-JP" sz="2400" dirty="0" smtClean="0"/>
          </a:p>
          <a:p>
            <a:pPr>
              <a:buNone/>
            </a:pPr>
            <a:r>
              <a:rPr kumimoji="1" lang="en-US" altLang="ja-JP" sz="2400" dirty="0" smtClean="0"/>
              <a:t>(1)</a:t>
            </a:r>
            <a:r>
              <a:rPr kumimoji="1" lang="ja-JP" altLang="en-US" sz="2400" dirty="0" smtClean="0"/>
              <a:t>前を走っている場合</a:t>
            </a:r>
            <a:endParaRPr kumimoji="1" lang="en-US" altLang="ja-JP" sz="2400" dirty="0" smtClean="0"/>
          </a:p>
          <a:p>
            <a:pPr>
              <a:buNone/>
            </a:pPr>
            <a:r>
              <a:rPr lang="ja-JP" altLang="en-US" sz="2400" dirty="0" smtClean="0"/>
              <a:t>先頭がパーティーを徐行させる。（「徐行！」）</a:t>
            </a:r>
            <a:endParaRPr lang="en-US" altLang="ja-JP" sz="2400" dirty="0" smtClean="0"/>
          </a:p>
          <a:p>
            <a:pPr>
              <a:buNone/>
            </a:pPr>
            <a:endParaRPr kumimoji="1" lang="en-US" altLang="ja-JP" sz="2400" dirty="0" smtClean="0"/>
          </a:p>
          <a:p>
            <a:pPr>
              <a:buNone/>
            </a:pPr>
            <a:r>
              <a:rPr kumimoji="1" lang="en-US" altLang="ja-JP" sz="2400" dirty="0" smtClean="0"/>
              <a:t>(2)</a:t>
            </a:r>
            <a:r>
              <a:rPr kumimoji="1" lang="ja-JP" altLang="en-US" sz="2400" dirty="0" smtClean="0"/>
              <a:t>真横を走っている場合</a:t>
            </a:r>
            <a:endParaRPr kumimoji="1" lang="en-US" altLang="ja-JP" sz="2400" dirty="0" smtClean="0"/>
          </a:p>
          <a:p>
            <a:pPr>
              <a:buNone/>
            </a:pPr>
            <a:r>
              <a:rPr lang="ja-JP" altLang="en-US" sz="2400" dirty="0" smtClean="0"/>
              <a:t>車が合図を出したらテールがストップをかける</a:t>
            </a:r>
            <a:endParaRPr kumimoji="1" lang="en-US" altLang="ja-JP" sz="2400" dirty="0" smtClean="0"/>
          </a:p>
          <a:p>
            <a:endParaRPr kumimoji="1" lang="en-US" altLang="ja-JP" dirty="0" smtClean="0"/>
          </a:p>
          <a:p>
            <a:pPr>
              <a:buNone/>
            </a:pPr>
            <a:endParaRPr lang="en-US" altLang="ja-JP" dirty="0" smtClean="0"/>
          </a:p>
        </p:txBody>
      </p:sp>
      <p:pic>
        <p:nvPicPr>
          <p:cNvPr id="1027" name="Picture 3"/>
          <p:cNvPicPr>
            <a:picLocks noChangeAspect="1" noChangeArrowheads="1"/>
          </p:cNvPicPr>
          <p:nvPr/>
        </p:nvPicPr>
        <p:blipFill>
          <a:blip r:embed="rId3" cstate="print"/>
          <a:srcRect/>
          <a:stretch>
            <a:fillRect/>
          </a:stretch>
        </p:blipFill>
        <p:spPr bwMode="auto">
          <a:xfrm>
            <a:off x="7452320" y="3501008"/>
            <a:ext cx="1296144" cy="603684"/>
          </a:xfrm>
          <a:prstGeom prst="rect">
            <a:avLst/>
          </a:prstGeom>
          <a:noFill/>
          <a:ln w="9525">
            <a:noFill/>
            <a:miter lim="800000"/>
            <a:headEnd/>
            <a:tailEnd/>
          </a:ln>
        </p:spPr>
      </p:pic>
      <p:sp>
        <p:nvSpPr>
          <p:cNvPr id="6" name="円形吹き出し 5"/>
          <p:cNvSpPr/>
          <p:nvPr/>
        </p:nvSpPr>
        <p:spPr>
          <a:xfrm>
            <a:off x="7452320" y="3212976"/>
            <a:ext cx="720080" cy="432048"/>
          </a:xfrm>
          <a:prstGeom prst="wedgeEllipseCallout">
            <a:avLst>
              <a:gd name="adj1" fmla="val -23341"/>
              <a:gd name="adj2" fmla="val 72623"/>
            </a:avLst>
          </a:prstGeom>
          <a:ln>
            <a:solidFill>
              <a:srgbClr val="00B05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a:solidFill>
                <a:srgbClr val="00B050"/>
              </a:solidFill>
            </a:endParaRPr>
          </a:p>
        </p:txBody>
      </p:sp>
      <p:sp>
        <p:nvSpPr>
          <p:cNvPr id="7" name="テキスト ボックス 6"/>
          <p:cNvSpPr txBox="1"/>
          <p:nvPr/>
        </p:nvSpPr>
        <p:spPr>
          <a:xfrm>
            <a:off x="7452320" y="3284984"/>
            <a:ext cx="936104" cy="338554"/>
          </a:xfrm>
          <a:prstGeom prst="rect">
            <a:avLst/>
          </a:prstGeom>
          <a:noFill/>
        </p:spPr>
        <p:txBody>
          <a:bodyPr wrap="square" rtlCol="0">
            <a:spAutoFit/>
          </a:bodyPr>
          <a:lstStyle/>
          <a:p>
            <a:r>
              <a:rPr kumimoji="1" lang="ja-JP" altLang="en-US" sz="1600" dirty="0" smtClean="0"/>
              <a:t>徐行！</a:t>
            </a:r>
            <a:endParaRPr kumimoji="1" lang="ja-JP" altLang="en-US" sz="1600" dirty="0"/>
          </a:p>
        </p:txBody>
      </p:sp>
      <p:pic>
        <p:nvPicPr>
          <p:cNvPr id="1030" name="Picture 6"/>
          <p:cNvPicPr>
            <a:picLocks noChangeAspect="1" noChangeArrowheads="1"/>
          </p:cNvPicPr>
          <p:nvPr/>
        </p:nvPicPr>
        <p:blipFill>
          <a:blip r:embed="rId2" cstate="print"/>
          <a:srcRect/>
          <a:stretch>
            <a:fillRect/>
          </a:stretch>
        </p:blipFill>
        <p:spPr bwMode="auto">
          <a:xfrm>
            <a:off x="6660232" y="4797152"/>
            <a:ext cx="1569016" cy="648072"/>
          </a:xfrm>
          <a:prstGeom prst="rect">
            <a:avLst/>
          </a:prstGeom>
          <a:noFill/>
          <a:ln w="9525">
            <a:noFill/>
            <a:miter lim="800000"/>
            <a:headEnd/>
            <a:tailEnd/>
          </a:ln>
        </p:spPr>
      </p:pic>
      <p:pic>
        <p:nvPicPr>
          <p:cNvPr id="1031" name="Picture 7"/>
          <p:cNvPicPr>
            <a:picLocks noChangeAspect="1" noChangeArrowheads="1"/>
          </p:cNvPicPr>
          <p:nvPr/>
        </p:nvPicPr>
        <p:blipFill>
          <a:blip r:embed="rId4" cstate="print"/>
          <a:srcRect/>
          <a:stretch>
            <a:fillRect/>
          </a:stretch>
        </p:blipFill>
        <p:spPr bwMode="auto">
          <a:xfrm>
            <a:off x="6732240" y="5445224"/>
            <a:ext cx="1009650" cy="266700"/>
          </a:xfrm>
          <a:prstGeom prst="rect">
            <a:avLst/>
          </a:prstGeom>
          <a:noFill/>
          <a:ln w="9525">
            <a:noFill/>
            <a:miter lim="800000"/>
            <a:headEnd/>
            <a:tailEnd/>
          </a:ln>
        </p:spPr>
      </p:pic>
      <p:pic>
        <p:nvPicPr>
          <p:cNvPr id="1032" name="Picture 8"/>
          <p:cNvPicPr>
            <a:picLocks noChangeAspect="1" noChangeArrowheads="1"/>
          </p:cNvPicPr>
          <p:nvPr/>
        </p:nvPicPr>
        <p:blipFill>
          <a:blip r:embed="rId5" cstate="print"/>
          <a:srcRect/>
          <a:stretch>
            <a:fillRect/>
          </a:stretch>
        </p:blipFill>
        <p:spPr bwMode="auto">
          <a:xfrm>
            <a:off x="8028384" y="5301208"/>
            <a:ext cx="257175" cy="247650"/>
          </a:xfrm>
          <a:prstGeom prst="rect">
            <a:avLst/>
          </a:prstGeom>
          <a:noFill/>
          <a:ln w="9525">
            <a:noFill/>
            <a:miter lim="800000"/>
            <a:headEnd/>
            <a:tailEnd/>
          </a:ln>
        </p:spPr>
      </p:pic>
      <p:sp>
        <p:nvSpPr>
          <p:cNvPr id="13" name="円形吹き出し 12"/>
          <p:cNvSpPr/>
          <p:nvPr/>
        </p:nvSpPr>
        <p:spPr>
          <a:xfrm>
            <a:off x="8028384" y="4797152"/>
            <a:ext cx="971600" cy="432048"/>
          </a:xfrm>
          <a:prstGeom prst="wedgeEllipseCallout">
            <a:avLst>
              <a:gd name="adj1" fmla="val -30869"/>
              <a:gd name="adj2" fmla="val 6565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8028384" y="4869160"/>
            <a:ext cx="1296144" cy="307777"/>
          </a:xfrm>
          <a:prstGeom prst="rect">
            <a:avLst/>
          </a:prstGeom>
          <a:noFill/>
        </p:spPr>
        <p:txBody>
          <a:bodyPr wrap="square" rtlCol="0">
            <a:spAutoFit/>
          </a:bodyPr>
          <a:lstStyle/>
          <a:p>
            <a:r>
              <a:rPr kumimoji="1" lang="ja-JP" altLang="en-US" sz="1400" dirty="0" smtClean="0"/>
              <a:t>ストップ！</a:t>
            </a:r>
            <a:endParaRPr kumimoji="1" lang="ja-JP" altLang="en-US" sz="1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a:xfrm>
            <a:off x="467544" y="1052736"/>
            <a:ext cx="8229600" cy="5102027"/>
          </a:xfrm>
        </p:spPr>
        <p:txBody>
          <a:bodyPr/>
          <a:lstStyle/>
          <a:p>
            <a:r>
              <a:rPr kumimoji="1" lang="ja-JP" altLang="en-US" dirty="0" smtClean="0"/>
              <a:t>やむを得ず</a:t>
            </a:r>
            <a:r>
              <a:rPr lang="ja-JP" altLang="en-US" dirty="0" smtClean="0"/>
              <a:t>本線</a:t>
            </a:r>
            <a:r>
              <a:rPr kumimoji="1" lang="ja-JP" altLang="en-US" dirty="0" smtClean="0"/>
              <a:t>を</a:t>
            </a:r>
            <a:r>
              <a:rPr kumimoji="1" lang="ja-JP" altLang="en-US" dirty="0" smtClean="0"/>
              <a:t>通った時は・・・</a:t>
            </a:r>
            <a:endParaRPr kumimoji="1" lang="en-US" altLang="ja-JP" dirty="0" smtClean="0"/>
          </a:p>
          <a:p>
            <a:pPr>
              <a:buNone/>
            </a:pPr>
            <a:r>
              <a:rPr lang="ja-JP" altLang="en-US" sz="2400" dirty="0" smtClean="0"/>
              <a:t>　側道が合流後もしばらく続いて</a:t>
            </a:r>
            <a:endParaRPr lang="en-US" altLang="ja-JP" sz="2400" dirty="0" smtClean="0"/>
          </a:p>
          <a:p>
            <a:pPr>
              <a:buNone/>
            </a:pPr>
            <a:r>
              <a:rPr lang="ja-JP" altLang="en-US" sz="2400" dirty="0" smtClean="0"/>
              <a:t>いるようなら、後方確認後、素早</a:t>
            </a:r>
            <a:endParaRPr lang="en-US" altLang="ja-JP" sz="2400" dirty="0" smtClean="0"/>
          </a:p>
          <a:p>
            <a:pPr>
              <a:buNone/>
            </a:pPr>
            <a:r>
              <a:rPr kumimoji="1" lang="ja-JP" altLang="en-US" sz="2400" dirty="0" smtClean="0"/>
              <a:t>く側道の左端に寄る。</a:t>
            </a:r>
            <a:endParaRPr kumimoji="1" lang="en-US" altLang="ja-JP" sz="2400" dirty="0" smtClean="0"/>
          </a:p>
          <a:p>
            <a:pPr>
              <a:buNone/>
            </a:pPr>
            <a:endParaRPr lang="en-US" altLang="ja-JP" sz="2400" dirty="0" smtClean="0"/>
          </a:p>
          <a:p>
            <a:pPr>
              <a:buNone/>
            </a:pPr>
            <a:endParaRPr kumimoji="1" lang="en-US" altLang="ja-JP" sz="2400" dirty="0" smtClean="0"/>
          </a:p>
          <a:p>
            <a:pPr>
              <a:buNone/>
            </a:pPr>
            <a:endParaRPr lang="en-US" altLang="ja-JP" sz="2400" dirty="0" smtClean="0"/>
          </a:p>
          <a:p>
            <a:pPr>
              <a:buNone/>
            </a:pPr>
            <a:endParaRPr lang="en-US" altLang="ja-JP" sz="2400" dirty="0" smtClean="0"/>
          </a:p>
          <a:p>
            <a:pPr>
              <a:buNone/>
            </a:pPr>
            <a:r>
              <a:rPr lang="ja-JP" altLang="en-US" sz="2400" dirty="0" smtClean="0"/>
              <a:t>これはほかの合流</a:t>
            </a:r>
            <a:endParaRPr lang="en-US" altLang="ja-JP" sz="2400" dirty="0" smtClean="0"/>
          </a:p>
          <a:p>
            <a:pPr>
              <a:buNone/>
            </a:pPr>
            <a:r>
              <a:rPr kumimoji="1" lang="ja-JP" altLang="en-US" sz="2400" dirty="0" smtClean="0"/>
              <a:t>の時も同じ。</a:t>
            </a:r>
            <a:endParaRPr kumimoji="1" lang="en-US" altLang="ja-JP" sz="2400" dirty="0" smtClean="0"/>
          </a:p>
          <a:p>
            <a:pPr>
              <a:buNone/>
            </a:pPr>
            <a:r>
              <a:rPr lang="ja-JP" altLang="en-US" sz="2400" dirty="0" smtClean="0"/>
              <a:t>　</a:t>
            </a:r>
            <a:endParaRPr kumimoji="1" lang="ja-JP" altLang="en-US" sz="2400" dirty="0"/>
          </a:p>
        </p:txBody>
      </p:sp>
      <p:pic>
        <p:nvPicPr>
          <p:cNvPr id="2050" name="Picture 2"/>
          <p:cNvPicPr>
            <a:picLocks noChangeAspect="1" noChangeArrowheads="1"/>
          </p:cNvPicPr>
          <p:nvPr/>
        </p:nvPicPr>
        <p:blipFill>
          <a:blip r:embed="rId2" cstate="print"/>
          <a:srcRect/>
          <a:stretch>
            <a:fillRect/>
          </a:stretch>
        </p:blipFill>
        <p:spPr bwMode="auto">
          <a:xfrm>
            <a:off x="4716016" y="2204864"/>
            <a:ext cx="3960440" cy="4057463"/>
          </a:xfrm>
          <a:prstGeom prst="rect">
            <a:avLst/>
          </a:prstGeom>
          <a:noFill/>
          <a:ln w="9525">
            <a:noFill/>
            <a:miter lim="800000"/>
            <a:headEnd/>
            <a:tailEnd/>
          </a:ln>
        </p:spPr>
      </p:pic>
      <p:sp>
        <p:nvSpPr>
          <p:cNvPr id="5" name="テキスト ボックス 4"/>
          <p:cNvSpPr txBox="1"/>
          <p:nvPr/>
        </p:nvSpPr>
        <p:spPr>
          <a:xfrm>
            <a:off x="5004048" y="6093296"/>
            <a:ext cx="1008112" cy="369332"/>
          </a:xfrm>
          <a:prstGeom prst="rect">
            <a:avLst/>
          </a:prstGeom>
          <a:noFill/>
        </p:spPr>
        <p:txBody>
          <a:bodyPr wrap="square" rtlCol="0">
            <a:spAutoFit/>
          </a:bodyPr>
          <a:lstStyle/>
          <a:p>
            <a:r>
              <a:rPr kumimoji="1" lang="ja-JP" altLang="en-US" dirty="0" smtClean="0"/>
              <a:t>側道</a:t>
            </a:r>
            <a:endParaRPr kumimoji="1" lang="ja-JP" altLang="en-US" dirty="0"/>
          </a:p>
        </p:txBody>
      </p:sp>
      <p:sp>
        <p:nvSpPr>
          <p:cNvPr id="6" name="テキスト ボックス 5"/>
          <p:cNvSpPr txBox="1"/>
          <p:nvPr/>
        </p:nvSpPr>
        <p:spPr>
          <a:xfrm>
            <a:off x="6876256" y="6093296"/>
            <a:ext cx="1296144" cy="369332"/>
          </a:xfrm>
          <a:prstGeom prst="rect">
            <a:avLst/>
          </a:prstGeom>
          <a:noFill/>
        </p:spPr>
        <p:txBody>
          <a:bodyPr wrap="square" rtlCol="0">
            <a:spAutoFit/>
          </a:bodyPr>
          <a:lstStyle/>
          <a:p>
            <a:r>
              <a:rPr kumimoji="1" lang="ja-JP" altLang="en-US" dirty="0" smtClean="0"/>
              <a:t>本線</a:t>
            </a:r>
            <a:endParaRPr kumimoji="1" lang="ja-JP" altLang="en-US" dirty="0"/>
          </a:p>
        </p:txBody>
      </p:sp>
      <p:pic>
        <p:nvPicPr>
          <p:cNvPr id="8" name="Picture 5"/>
          <p:cNvPicPr>
            <a:picLocks noChangeAspect="1" noChangeArrowheads="1"/>
          </p:cNvPicPr>
          <p:nvPr/>
        </p:nvPicPr>
        <p:blipFill>
          <a:blip r:embed="rId3" cstate="print"/>
          <a:srcRect/>
          <a:stretch>
            <a:fillRect/>
          </a:stretch>
        </p:blipFill>
        <p:spPr bwMode="auto">
          <a:xfrm>
            <a:off x="6300192" y="5229200"/>
            <a:ext cx="405759" cy="360040"/>
          </a:xfrm>
          <a:prstGeom prst="rect">
            <a:avLst/>
          </a:prstGeom>
          <a:noFill/>
          <a:ln w="9525">
            <a:noFill/>
            <a:miter lim="800000"/>
            <a:headEnd/>
            <a:tailEnd/>
          </a:ln>
        </p:spPr>
      </p:pic>
      <p:pic>
        <p:nvPicPr>
          <p:cNvPr id="9" name="Picture 5"/>
          <p:cNvPicPr>
            <a:picLocks noChangeAspect="1" noChangeArrowheads="1"/>
          </p:cNvPicPr>
          <p:nvPr/>
        </p:nvPicPr>
        <p:blipFill>
          <a:blip r:embed="rId3" cstate="print"/>
          <a:srcRect/>
          <a:stretch>
            <a:fillRect/>
          </a:stretch>
        </p:blipFill>
        <p:spPr bwMode="auto">
          <a:xfrm>
            <a:off x="6084168" y="4509120"/>
            <a:ext cx="405759" cy="360040"/>
          </a:xfrm>
          <a:prstGeom prst="rect">
            <a:avLst/>
          </a:prstGeom>
          <a:noFill/>
          <a:ln w="9525">
            <a:noFill/>
            <a:miter lim="800000"/>
            <a:headEnd/>
            <a:tailEnd/>
          </a:ln>
        </p:spPr>
      </p:pic>
      <p:pic>
        <p:nvPicPr>
          <p:cNvPr id="10" name="Picture 5"/>
          <p:cNvPicPr>
            <a:picLocks noChangeAspect="1" noChangeArrowheads="1"/>
          </p:cNvPicPr>
          <p:nvPr/>
        </p:nvPicPr>
        <p:blipFill>
          <a:blip r:embed="rId3" cstate="print"/>
          <a:srcRect/>
          <a:stretch>
            <a:fillRect/>
          </a:stretch>
        </p:blipFill>
        <p:spPr bwMode="auto">
          <a:xfrm>
            <a:off x="5724128" y="4149080"/>
            <a:ext cx="405759" cy="360040"/>
          </a:xfrm>
          <a:prstGeom prst="rect">
            <a:avLst/>
          </a:prstGeom>
          <a:noFill/>
          <a:ln w="9525">
            <a:noFill/>
            <a:miter lim="800000"/>
            <a:headEnd/>
            <a:tailEnd/>
          </a:ln>
        </p:spPr>
      </p:pic>
      <p:pic>
        <p:nvPicPr>
          <p:cNvPr id="11" name="Picture 5"/>
          <p:cNvPicPr>
            <a:picLocks noChangeAspect="1" noChangeArrowheads="1"/>
          </p:cNvPicPr>
          <p:nvPr/>
        </p:nvPicPr>
        <p:blipFill>
          <a:blip r:embed="rId3" cstate="print"/>
          <a:srcRect/>
          <a:stretch>
            <a:fillRect/>
          </a:stretch>
        </p:blipFill>
        <p:spPr bwMode="auto">
          <a:xfrm>
            <a:off x="5292080" y="4005064"/>
            <a:ext cx="405759" cy="360040"/>
          </a:xfrm>
          <a:prstGeom prst="rect">
            <a:avLst/>
          </a:prstGeom>
          <a:noFill/>
          <a:ln w="9525">
            <a:noFill/>
            <a:miter lim="800000"/>
            <a:headEnd/>
            <a:tailEnd/>
          </a:ln>
        </p:spPr>
      </p:pic>
      <p:pic>
        <p:nvPicPr>
          <p:cNvPr id="12" name="Picture 5"/>
          <p:cNvPicPr>
            <a:picLocks noChangeAspect="1" noChangeArrowheads="1"/>
          </p:cNvPicPr>
          <p:nvPr/>
        </p:nvPicPr>
        <p:blipFill>
          <a:blip r:embed="rId3" cstate="print"/>
          <a:srcRect/>
          <a:stretch>
            <a:fillRect/>
          </a:stretch>
        </p:blipFill>
        <p:spPr bwMode="auto">
          <a:xfrm>
            <a:off x="4932040" y="3429000"/>
            <a:ext cx="405759" cy="360040"/>
          </a:xfrm>
          <a:prstGeom prst="rect">
            <a:avLst/>
          </a:prstGeom>
          <a:noFill/>
          <a:ln w="9525">
            <a:noFill/>
            <a:miter lim="800000"/>
            <a:headEnd/>
            <a:tailEnd/>
          </a:ln>
        </p:spPr>
      </p:pic>
      <p:sp>
        <p:nvSpPr>
          <p:cNvPr id="13" name="線吹き出し 2 (枠付き) 12"/>
          <p:cNvSpPr/>
          <p:nvPr/>
        </p:nvSpPr>
        <p:spPr>
          <a:xfrm>
            <a:off x="3131840" y="5085184"/>
            <a:ext cx="1512168" cy="792088"/>
          </a:xfrm>
          <a:prstGeom prst="borderCallout2">
            <a:avLst>
              <a:gd name="adj1" fmla="val -5372"/>
              <a:gd name="adj2" fmla="val 84628"/>
              <a:gd name="adj3" fmla="val -34663"/>
              <a:gd name="adj4" fmla="val 175572"/>
              <a:gd name="adj5" fmla="val -78754"/>
              <a:gd name="adj6" fmla="val 177161"/>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3203848" y="5157192"/>
            <a:ext cx="1512168" cy="584775"/>
          </a:xfrm>
          <a:prstGeom prst="rect">
            <a:avLst/>
          </a:prstGeom>
          <a:noFill/>
        </p:spPr>
        <p:txBody>
          <a:bodyPr wrap="square" rtlCol="0">
            <a:spAutoFit/>
          </a:bodyPr>
          <a:lstStyle/>
          <a:p>
            <a:r>
              <a:rPr kumimoji="1" lang="ja-JP" altLang="en-US" sz="1600" dirty="0" smtClean="0"/>
              <a:t>②車線変更は最短距離で</a:t>
            </a:r>
            <a:endParaRPr kumimoji="1" lang="ja-JP" altLang="en-US" sz="1600" dirty="0"/>
          </a:p>
        </p:txBody>
      </p:sp>
      <p:sp>
        <p:nvSpPr>
          <p:cNvPr id="15" name="線吹き出し 2 (枠付き) 14"/>
          <p:cNvSpPr/>
          <p:nvPr/>
        </p:nvSpPr>
        <p:spPr>
          <a:xfrm>
            <a:off x="6804248" y="4293096"/>
            <a:ext cx="1512168" cy="792088"/>
          </a:xfrm>
          <a:prstGeom prst="borderCallout2">
            <a:avLst>
              <a:gd name="adj1" fmla="val 18750"/>
              <a:gd name="adj2" fmla="val -2015"/>
              <a:gd name="adj3" fmla="val 29089"/>
              <a:gd name="adj4" fmla="val -18472"/>
              <a:gd name="adj5" fmla="val 112500"/>
              <a:gd name="adj6" fmla="val -2229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テキスト ボックス 15"/>
          <p:cNvSpPr txBox="1"/>
          <p:nvPr/>
        </p:nvSpPr>
        <p:spPr>
          <a:xfrm>
            <a:off x="6732240" y="4293096"/>
            <a:ext cx="1584176" cy="830997"/>
          </a:xfrm>
          <a:prstGeom prst="rect">
            <a:avLst/>
          </a:prstGeom>
          <a:noFill/>
        </p:spPr>
        <p:txBody>
          <a:bodyPr wrap="square" rtlCol="0">
            <a:spAutoFit/>
          </a:bodyPr>
          <a:lstStyle/>
          <a:p>
            <a:r>
              <a:rPr kumimoji="1" lang="ja-JP" altLang="en-US" sz="1600" dirty="0" smtClean="0"/>
              <a:t>①テールは側道に後続が来ていないか確認</a:t>
            </a:r>
            <a:endParaRPr kumimoji="1" lang="ja-JP" altLang="en-US" sz="1600" dirty="0"/>
          </a:p>
        </p:txBody>
      </p:sp>
      <p:sp>
        <p:nvSpPr>
          <p:cNvPr id="17" name="線吹き出し 2 (枠付き) 16"/>
          <p:cNvSpPr/>
          <p:nvPr/>
        </p:nvSpPr>
        <p:spPr>
          <a:xfrm>
            <a:off x="2915816" y="3789040"/>
            <a:ext cx="1512168" cy="720080"/>
          </a:xfrm>
          <a:prstGeom prst="borderCallout2">
            <a:avLst>
              <a:gd name="adj1" fmla="val 18750"/>
              <a:gd name="adj2" fmla="val 101776"/>
              <a:gd name="adj3" fmla="val 18750"/>
              <a:gd name="adj4" fmla="val 120518"/>
              <a:gd name="adj5" fmla="val -12591"/>
              <a:gd name="adj6" fmla="val 136546"/>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7"/>
          <p:cNvSpPr txBox="1"/>
          <p:nvPr/>
        </p:nvSpPr>
        <p:spPr>
          <a:xfrm>
            <a:off x="2987824" y="3861048"/>
            <a:ext cx="1368152" cy="646331"/>
          </a:xfrm>
          <a:prstGeom prst="rect">
            <a:avLst/>
          </a:prstGeom>
          <a:noFill/>
        </p:spPr>
        <p:txBody>
          <a:bodyPr wrap="square" rtlCol="0">
            <a:spAutoFit/>
          </a:bodyPr>
          <a:lstStyle/>
          <a:p>
            <a:r>
              <a:rPr kumimoji="1" lang="ja-JP" altLang="en-US" dirty="0" smtClean="0"/>
              <a:t>③左端に寄る</a:t>
            </a:r>
            <a:endParaRPr kumimoji="1" lang="ja-JP"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⑨</a:t>
            </a:r>
            <a:r>
              <a:rPr kumimoji="1" lang="ja-JP" altLang="en-US" dirty="0" smtClean="0"/>
              <a:t>悪天候時</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雨天</a:t>
            </a:r>
            <a:endParaRPr kumimoji="1" lang="en-US" altLang="ja-JP" dirty="0" smtClean="0"/>
          </a:p>
          <a:p>
            <a:pPr>
              <a:buNone/>
            </a:pPr>
            <a:r>
              <a:rPr lang="ja-JP" altLang="en-US" dirty="0"/>
              <a:t>　</a:t>
            </a:r>
            <a:r>
              <a:rPr lang="ja-JP" altLang="en-US" dirty="0" smtClean="0"/>
              <a:t>「水たまり」コールをしっかり。水たまりは水がはねるだけでなく、路面の凸凹が分からないため危険。</a:t>
            </a:r>
            <a:endParaRPr lang="en-US" altLang="ja-JP" dirty="0" smtClean="0"/>
          </a:p>
          <a:p>
            <a:r>
              <a:rPr kumimoji="1" lang="ja-JP" altLang="en-US" dirty="0" smtClean="0"/>
              <a:t>向かい風</a:t>
            </a:r>
            <a:endParaRPr kumimoji="1" lang="en-US" altLang="ja-JP" dirty="0" smtClean="0"/>
          </a:p>
          <a:p>
            <a:pPr>
              <a:buNone/>
            </a:pPr>
            <a:r>
              <a:rPr lang="ja-JP" altLang="en-US" dirty="0"/>
              <a:t>　</a:t>
            </a:r>
            <a:r>
              <a:rPr lang="ja-JP" altLang="en-US" dirty="0" smtClean="0"/>
              <a:t>テールは「大型」コールをしっかり行う。大型車が通ると風向きが変わり、車に吸い寄せられたりするので注意。</a:t>
            </a:r>
            <a:endParaRPr kumimoji="1" lang="ja-JP"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smtClean="0"/>
              <a:t>雪（凍結）</a:t>
            </a:r>
            <a:endParaRPr lang="en-US" altLang="ja-JP" dirty="0" smtClean="0"/>
          </a:p>
          <a:p>
            <a:pPr>
              <a:buNone/>
            </a:pPr>
            <a:r>
              <a:rPr kumimoji="1" lang="ja-JP" altLang="en-US" dirty="0"/>
              <a:t>　</a:t>
            </a:r>
            <a:r>
              <a:rPr kumimoji="1" lang="ja-JP" altLang="en-US" dirty="0" smtClean="0"/>
              <a:t>凍結しているところは避ける。特に日陰。先頭は「凍結注意」コールをする。雪が降っていなくても、寒い日は凍っている場合があるので注意する。</a:t>
            </a:r>
            <a:endParaRPr kumimoji="1" lang="ja-JP"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⑩</a:t>
            </a:r>
            <a:r>
              <a:rPr kumimoji="1" lang="ja-JP" altLang="en-US" dirty="0" smtClean="0"/>
              <a:t>コール・手信号</a:t>
            </a:r>
            <a:endParaRPr kumimoji="1" lang="ja-JP" altLang="en-US" dirty="0"/>
          </a:p>
        </p:txBody>
      </p:sp>
      <p:sp>
        <p:nvSpPr>
          <p:cNvPr id="3" name="コンテンツ プレースホルダ 2"/>
          <p:cNvSpPr>
            <a:spLocks noGrp="1"/>
          </p:cNvSpPr>
          <p:nvPr>
            <p:ph idx="1"/>
          </p:nvPr>
        </p:nvSpPr>
        <p:spPr>
          <a:xfrm>
            <a:off x="467544" y="1196752"/>
            <a:ext cx="8229600" cy="4525963"/>
          </a:xfrm>
        </p:spPr>
        <p:txBody>
          <a:bodyPr/>
          <a:lstStyle/>
          <a:p>
            <a:r>
              <a:rPr kumimoji="1" lang="ja-JP" altLang="en-US" dirty="0" smtClean="0"/>
              <a:t>コール一覧</a:t>
            </a:r>
            <a:endParaRPr kumimoji="1" lang="ja-JP" altLang="en-US" dirty="0"/>
          </a:p>
        </p:txBody>
      </p:sp>
      <p:graphicFrame>
        <p:nvGraphicFramePr>
          <p:cNvPr id="4" name="表 3"/>
          <p:cNvGraphicFramePr>
            <a:graphicFrameLocks noGrp="1"/>
          </p:cNvGraphicFramePr>
          <p:nvPr/>
        </p:nvGraphicFramePr>
        <p:xfrm>
          <a:off x="683568" y="1700808"/>
          <a:ext cx="8208912" cy="4320481"/>
        </p:xfrm>
        <a:graphic>
          <a:graphicData uri="http://schemas.openxmlformats.org/drawingml/2006/table">
            <a:tbl>
              <a:tblPr firstRow="1" bandRow="1">
                <a:tableStyleId>{5940675A-B579-460E-94D1-54222C63F5DA}</a:tableStyleId>
              </a:tblPr>
              <a:tblGrid>
                <a:gridCol w="1454496"/>
                <a:gridCol w="6754416"/>
              </a:tblGrid>
              <a:tr h="757313">
                <a:tc>
                  <a:txBody>
                    <a:bodyPr/>
                    <a:lstStyle/>
                    <a:p>
                      <a:r>
                        <a:rPr kumimoji="1" lang="ja-JP" altLang="en-US" dirty="0" smtClean="0"/>
                        <a:t>対向</a:t>
                      </a:r>
                      <a:endParaRPr kumimoji="1" lang="ja-JP" altLang="en-US" dirty="0"/>
                    </a:p>
                  </a:txBody>
                  <a:tcPr/>
                </a:tc>
                <a:tc>
                  <a:txBody>
                    <a:bodyPr/>
                    <a:lstStyle/>
                    <a:p>
                      <a:r>
                        <a:rPr kumimoji="1" lang="en-US" altLang="ja-JP" dirty="0" smtClean="0"/>
                        <a:t>1</a:t>
                      </a:r>
                      <a:r>
                        <a:rPr kumimoji="1" lang="ja-JP" altLang="en-US" dirty="0" smtClean="0"/>
                        <a:t>車線または車線が狭い道で、対向車が来た時。大型の時は「対向大型」とか。下りの時は</a:t>
                      </a:r>
                      <a:r>
                        <a:rPr kumimoji="1" lang="en-US" altLang="ja-JP" dirty="0" smtClean="0"/>
                        <a:t>2</a:t>
                      </a:r>
                      <a:r>
                        <a:rPr kumimoji="1" lang="ja-JP" altLang="en-US" dirty="0" smtClean="0"/>
                        <a:t>車線でも言った方がよい。</a:t>
                      </a:r>
                      <a:endParaRPr kumimoji="1" lang="ja-JP" altLang="en-US" dirty="0"/>
                    </a:p>
                  </a:txBody>
                  <a:tcPr/>
                </a:tc>
              </a:tr>
              <a:tr h="1081876">
                <a:tc>
                  <a:txBody>
                    <a:bodyPr/>
                    <a:lstStyle/>
                    <a:p>
                      <a:r>
                        <a:rPr kumimoji="1" lang="ja-JP" altLang="en-US" dirty="0" smtClean="0"/>
                        <a:t>後続</a:t>
                      </a:r>
                      <a:endParaRPr kumimoji="1" lang="ja-JP" altLang="en-US" dirty="0"/>
                    </a:p>
                  </a:txBody>
                  <a:tcPr/>
                </a:tc>
                <a:tc>
                  <a:txBody>
                    <a:bodyPr/>
                    <a:lstStyle/>
                    <a:p>
                      <a:r>
                        <a:rPr kumimoji="1" lang="ja-JP" altLang="en-US" dirty="0" smtClean="0"/>
                        <a:t>後ろから車が来た時。台数を言うと良い。「後続」、「後続２台」、「後続たくさん」など。連続してきていた後続がなくなったら「終わり」とか「後続なし」とか。</a:t>
                      </a:r>
                      <a:endParaRPr kumimoji="1" lang="ja-JP" altLang="en-US" dirty="0"/>
                    </a:p>
                  </a:txBody>
                  <a:tcPr/>
                </a:tc>
              </a:tr>
              <a:tr h="483333">
                <a:tc>
                  <a:txBody>
                    <a:bodyPr/>
                    <a:lstStyle/>
                    <a:p>
                      <a:r>
                        <a:rPr kumimoji="1" lang="ja-JP" altLang="en-US" dirty="0" smtClean="0"/>
                        <a:t>大型</a:t>
                      </a:r>
                      <a:endParaRPr kumimoji="1" lang="ja-JP" altLang="en-US" dirty="0"/>
                    </a:p>
                  </a:txBody>
                  <a:tcPr/>
                </a:tc>
                <a:tc>
                  <a:txBody>
                    <a:bodyPr/>
                    <a:lstStyle/>
                    <a:p>
                      <a:r>
                        <a:rPr kumimoji="1" lang="ja-JP" altLang="en-US" dirty="0" smtClean="0"/>
                        <a:t>後続が大型の時。危険なので後続と区別。</a:t>
                      </a:r>
                      <a:endParaRPr kumimoji="1" lang="ja-JP" altLang="en-US" dirty="0"/>
                    </a:p>
                  </a:txBody>
                  <a:tcPr/>
                </a:tc>
              </a:tr>
              <a:tr h="483333">
                <a:tc>
                  <a:txBody>
                    <a:bodyPr/>
                    <a:lstStyle/>
                    <a:p>
                      <a:r>
                        <a:rPr kumimoji="1" lang="ja-JP" altLang="en-US" dirty="0" smtClean="0"/>
                        <a:t>バス</a:t>
                      </a:r>
                      <a:endParaRPr kumimoji="1" lang="ja-JP" altLang="en-US" dirty="0"/>
                    </a:p>
                  </a:txBody>
                  <a:tcPr/>
                </a:tc>
                <a:tc>
                  <a:txBody>
                    <a:bodyPr/>
                    <a:lstStyle/>
                    <a:p>
                      <a:r>
                        <a:rPr kumimoji="1" lang="ja-JP" altLang="en-US" dirty="0" smtClean="0"/>
                        <a:t>後続がバスの時。停留所のバスは抜かないこと。後で抜かれるので。</a:t>
                      </a:r>
                      <a:endParaRPr kumimoji="1" lang="ja-JP" altLang="en-US" dirty="0"/>
                    </a:p>
                  </a:txBody>
                  <a:tcPr/>
                </a:tc>
              </a:tr>
              <a:tr h="757313">
                <a:tc>
                  <a:txBody>
                    <a:bodyPr/>
                    <a:lstStyle/>
                    <a:p>
                      <a:r>
                        <a:rPr kumimoji="1" lang="ja-JP" altLang="en-US" dirty="0" smtClean="0"/>
                        <a:t>ストップ</a:t>
                      </a:r>
                      <a:endParaRPr kumimoji="1" lang="en-US" altLang="ja-JP" dirty="0" smtClean="0"/>
                    </a:p>
                    <a:p>
                      <a:r>
                        <a:rPr kumimoji="1" lang="ja-JP" altLang="en-US" dirty="0" smtClean="0"/>
                        <a:t>右折・左折</a:t>
                      </a:r>
                      <a:endParaRPr kumimoji="1" lang="ja-JP" altLang="en-US" dirty="0"/>
                    </a:p>
                  </a:txBody>
                  <a:tcPr/>
                </a:tc>
                <a:tc>
                  <a:txBody>
                    <a:bodyPr/>
                    <a:lstStyle/>
                    <a:p>
                      <a:r>
                        <a:rPr kumimoji="1" lang="ja-JP" altLang="en-US" dirty="0" smtClean="0"/>
                        <a:t>停止する時や右折・左折する時。急な停止や右左折は危険なので、</a:t>
                      </a:r>
                      <a:r>
                        <a:rPr kumimoji="1" lang="ja-JP" altLang="en-US" dirty="0" smtClean="0">
                          <a:solidFill>
                            <a:srgbClr val="FF0000"/>
                          </a:solidFill>
                        </a:rPr>
                        <a:t>３０</a:t>
                      </a:r>
                      <a:r>
                        <a:rPr kumimoji="1" lang="en-US" altLang="ja-JP" dirty="0" smtClean="0">
                          <a:solidFill>
                            <a:srgbClr val="FF0000"/>
                          </a:solidFill>
                        </a:rPr>
                        <a:t>m</a:t>
                      </a:r>
                      <a:r>
                        <a:rPr kumimoji="1" lang="ja-JP" altLang="en-US" dirty="0" err="1" smtClean="0">
                          <a:solidFill>
                            <a:srgbClr val="FF0000"/>
                          </a:solidFill>
                        </a:rPr>
                        <a:t>ほど</a:t>
                      </a:r>
                      <a:r>
                        <a:rPr kumimoji="1" lang="ja-JP" altLang="en-US" dirty="0" smtClean="0">
                          <a:solidFill>
                            <a:srgbClr val="FF0000"/>
                          </a:solidFill>
                        </a:rPr>
                        <a:t>手前</a:t>
                      </a:r>
                      <a:r>
                        <a:rPr kumimoji="1" lang="ja-JP" altLang="en-US" dirty="0" smtClean="0"/>
                        <a:t>でコールするとよい。</a:t>
                      </a:r>
                      <a:endParaRPr kumimoji="1" lang="ja-JP" altLang="en-US" dirty="0"/>
                    </a:p>
                  </a:txBody>
                  <a:tcPr/>
                </a:tc>
              </a:tr>
              <a:tr h="757313">
                <a:tc>
                  <a:txBody>
                    <a:bodyPr/>
                    <a:lstStyle/>
                    <a:p>
                      <a:r>
                        <a:rPr kumimoji="1" lang="ja-JP" altLang="en-US" dirty="0" smtClean="0"/>
                        <a:t>徐行</a:t>
                      </a:r>
                      <a:endParaRPr kumimoji="1" lang="ja-JP" altLang="en-US" dirty="0"/>
                    </a:p>
                  </a:txBody>
                  <a:tcPr/>
                </a:tc>
                <a:tc>
                  <a:txBody>
                    <a:bodyPr/>
                    <a:lstStyle/>
                    <a:p>
                      <a:r>
                        <a:rPr kumimoji="1" lang="ja-JP" altLang="en-US" dirty="0" smtClean="0"/>
                        <a:t>下りの後や、歩道で歩行者が多い時などに用いる。また、道路の状況を確認する時も徐行すると良い。</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graphicFrame>
        <p:nvGraphicFramePr>
          <p:cNvPr id="4" name="コンテンツ プレースホルダ 3"/>
          <p:cNvGraphicFramePr>
            <a:graphicFrameLocks noGrp="1"/>
          </p:cNvGraphicFramePr>
          <p:nvPr>
            <p:ph idx="1"/>
          </p:nvPr>
        </p:nvGraphicFramePr>
        <p:xfrm>
          <a:off x="683568" y="1196752"/>
          <a:ext cx="8003232" cy="4642831"/>
        </p:xfrm>
        <a:graphic>
          <a:graphicData uri="http://schemas.openxmlformats.org/drawingml/2006/table">
            <a:tbl>
              <a:tblPr firstRow="1" bandRow="1">
                <a:tableStyleId>{5940675A-B579-460E-94D1-54222C63F5DA}</a:tableStyleId>
              </a:tblPr>
              <a:tblGrid>
                <a:gridCol w="1480633"/>
                <a:gridCol w="6522599"/>
              </a:tblGrid>
              <a:tr h="1062744">
                <a:tc>
                  <a:txBody>
                    <a:bodyPr/>
                    <a:lstStyle/>
                    <a:p>
                      <a:r>
                        <a:rPr kumimoji="1" lang="ja-JP" altLang="en-US" dirty="0" smtClean="0"/>
                        <a:t>障害</a:t>
                      </a:r>
                      <a:endParaRPr kumimoji="1" lang="ja-JP" altLang="en-US" dirty="0"/>
                    </a:p>
                  </a:txBody>
                  <a:tcPr/>
                </a:tc>
                <a:tc>
                  <a:txBody>
                    <a:bodyPr/>
                    <a:lstStyle/>
                    <a:p>
                      <a:r>
                        <a:rPr kumimoji="1" lang="ja-JP" altLang="en-US" dirty="0" smtClean="0"/>
                        <a:t>障害物がある時。基本は「障害！」。何があるのか明確にした方がよい。落石があった時は「落石！」とか。</a:t>
                      </a:r>
                      <a:r>
                        <a:rPr kumimoji="1" lang="ja-JP" altLang="en-US" dirty="0" smtClean="0">
                          <a:solidFill>
                            <a:srgbClr val="FF0000"/>
                          </a:solidFill>
                        </a:rPr>
                        <a:t>ガードレール・縁石・マンホールは危ない！！</a:t>
                      </a:r>
                      <a:r>
                        <a:rPr kumimoji="1" lang="ja-JP" altLang="en-US" dirty="0" smtClean="0"/>
                        <a:t>「砂利」や「水たまり」もコールを出すこと。</a:t>
                      </a:r>
                      <a:endParaRPr kumimoji="1" lang="ja-JP" altLang="en-US" dirty="0"/>
                    </a:p>
                  </a:txBody>
                  <a:tcPr/>
                </a:tc>
              </a:tr>
              <a:tr h="697415">
                <a:tc>
                  <a:txBody>
                    <a:bodyPr/>
                    <a:lstStyle/>
                    <a:p>
                      <a:r>
                        <a:rPr kumimoji="1" lang="ja-JP" altLang="en-US" dirty="0" smtClean="0"/>
                        <a:t>凍結</a:t>
                      </a:r>
                      <a:endParaRPr kumimoji="1" lang="ja-JP" altLang="en-US" dirty="0"/>
                    </a:p>
                  </a:txBody>
                  <a:tcPr/>
                </a:tc>
                <a:tc>
                  <a:txBody>
                    <a:bodyPr/>
                    <a:lstStyle/>
                    <a:p>
                      <a:r>
                        <a:rPr kumimoji="1" lang="ja-JP" altLang="en-US" dirty="0" smtClean="0"/>
                        <a:t>凍っている時。冬場や高地に多い。</a:t>
                      </a:r>
                      <a:endParaRPr kumimoji="1" lang="ja-JP" altLang="en-US" dirty="0"/>
                    </a:p>
                  </a:txBody>
                  <a:tcPr/>
                </a:tc>
              </a:tr>
              <a:tr h="697415">
                <a:tc>
                  <a:txBody>
                    <a:bodyPr/>
                    <a:lstStyle/>
                    <a:p>
                      <a:r>
                        <a:rPr kumimoji="1" lang="ja-JP" altLang="en-US" dirty="0" smtClean="0"/>
                        <a:t>追い越し</a:t>
                      </a:r>
                      <a:endParaRPr kumimoji="1" lang="ja-JP" altLang="en-US" dirty="0"/>
                    </a:p>
                  </a:txBody>
                  <a:tcPr/>
                </a:tc>
                <a:tc>
                  <a:txBody>
                    <a:bodyPr/>
                    <a:lstStyle/>
                    <a:p>
                      <a:r>
                        <a:rPr kumimoji="1" lang="ja-JP" altLang="en-US" dirty="0" smtClean="0"/>
                        <a:t>駐車している車や自転車、歩行者などを追い越すとき。</a:t>
                      </a:r>
                      <a:endParaRPr kumimoji="1" lang="ja-JP" altLang="en-US" dirty="0"/>
                    </a:p>
                  </a:txBody>
                  <a:tcPr/>
                </a:tc>
              </a:tr>
              <a:tr h="743921">
                <a:tc>
                  <a:txBody>
                    <a:bodyPr/>
                    <a:lstStyle/>
                    <a:p>
                      <a:r>
                        <a:rPr kumimoji="1" lang="ja-JP" altLang="en-US" dirty="0" smtClean="0"/>
                        <a:t>歩道・車道</a:t>
                      </a:r>
                      <a:endParaRPr kumimoji="1" lang="ja-JP" altLang="en-US" dirty="0"/>
                    </a:p>
                  </a:txBody>
                  <a:tcPr/>
                </a:tc>
                <a:tc>
                  <a:txBody>
                    <a:bodyPr/>
                    <a:lstStyle/>
                    <a:p>
                      <a:r>
                        <a:rPr kumimoji="1" lang="ja-JP" altLang="en-US" dirty="0" smtClean="0"/>
                        <a:t>「歩道入ります」・「車道出ます」。</a:t>
                      </a:r>
                      <a:r>
                        <a:rPr kumimoji="1" lang="ja-JP" altLang="en-US" dirty="0" smtClean="0">
                          <a:solidFill>
                            <a:srgbClr val="FF0000"/>
                          </a:solidFill>
                        </a:rPr>
                        <a:t>テールの了承を得るまで動いてはいけない</a:t>
                      </a:r>
                      <a:r>
                        <a:rPr kumimoji="1" lang="ja-JP" altLang="en-US" dirty="0" smtClean="0"/>
                        <a:t>。</a:t>
                      </a:r>
                      <a:endParaRPr kumimoji="1" lang="ja-JP" altLang="en-US" dirty="0"/>
                    </a:p>
                  </a:txBody>
                  <a:tcPr/>
                </a:tc>
              </a:tr>
              <a:tr h="743921">
                <a:tc>
                  <a:txBody>
                    <a:bodyPr/>
                    <a:lstStyle/>
                    <a:p>
                      <a:r>
                        <a:rPr kumimoji="1" lang="ja-JP" altLang="en-US" dirty="0" smtClean="0"/>
                        <a:t>はい、</a:t>
                      </a:r>
                      <a:r>
                        <a:rPr kumimoji="1" lang="en-US" altLang="ja-JP" dirty="0" smtClean="0"/>
                        <a:t>OK</a:t>
                      </a:r>
                      <a:r>
                        <a:rPr kumimoji="1" lang="ja-JP" altLang="en-US" dirty="0" err="1" smtClean="0"/>
                        <a:t>、</a:t>
                      </a:r>
                      <a:r>
                        <a:rPr kumimoji="1" lang="ja-JP" altLang="en-US" dirty="0" smtClean="0"/>
                        <a:t>了解</a:t>
                      </a:r>
                      <a:endParaRPr kumimoji="1" lang="ja-JP" altLang="en-US" dirty="0"/>
                    </a:p>
                  </a:txBody>
                  <a:tcPr/>
                </a:tc>
                <a:tc>
                  <a:txBody>
                    <a:bodyPr/>
                    <a:lstStyle/>
                    <a:p>
                      <a:r>
                        <a:rPr kumimoji="1" lang="ja-JP" altLang="en-US" dirty="0" smtClean="0"/>
                        <a:t>コールに対しての了解の返事。これをいうことでお互い確認し合える。先頭は手を挙げたり、テールは大きな声で言うと伝わりやすい。</a:t>
                      </a:r>
                      <a:endParaRPr kumimoji="1" lang="ja-JP" altLang="en-US" dirty="0"/>
                    </a:p>
                  </a:txBody>
                  <a:tcPr/>
                </a:tc>
              </a:tr>
              <a:tr h="697415">
                <a:tc>
                  <a:txBody>
                    <a:bodyPr/>
                    <a:lstStyle/>
                    <a:p>
                      <a:r>
                        <a:rPr kumimoji="1" lang="ja-JP" altLang="en-US" dirty="0" smtClean="0"/>
                        <a:t>クリア</a:t>
                      </a:r>
                      <a:endParaRPr kumimoji="1" lang="ja-JP" altLang="en-US" dirty="0"/>
                    </a:p>
                  </a:txBody>
                  <a:tcPr/>
                </a:tc>
                <a:tc>
                  <a:txBody>
                    <a:bodyPr/>
                    <a:lstStyle/>
                    <a:p>
                      <a:r>
                        <a:rPr kumimoji="1" lang="ja-JP" altLang="en-US" dirty="0" smtClean="0"/>
                        <a:t>前に出したコールを取り消す時。「後続クリア！」など。</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87624" y="0"/>
            <a:ext cx="6480720" cy="45719"/>
          </a:xfrm>
        </p:spPr>
        <p:txBody>
          <a:bodyPr>
            <a:normAutofit fontScale="90000"/>
          </a:bodyPr>
          <a:lstStyle/>
          <a:p>
            <a:endParaRPr kumimoji="1" lang="ja-JP" altLang="en-US" dirty="0"/>
          </a:p>
        </p:txBody>
      </p:sp>
      <p:sp>
        <p:nvSpPr>
          <p:cNvPr id="3" name="コンテンツ プレースホルダ 2"/>
          <p:cNvSpPr>
            <a:spLocks noGrp="1"/>
          </p:cNvSpPr>
          <p:nvPr>
            <p:ph idx="1"/>
          </p:nvPr>
        </p:nvSpPr>
        <p:spPr>
          <a:xfrm>
            <a:off x="457200" y="548680"/>
            <a:ext cx="8229600" cy="5577483"/>
          </a:xfrm>
        </p:spPr>
        <p:txBody>
          <a:bodyPr/>
          <a:lstStyle/>
          <a:p>
            <a:r>
              <a:rPr kumimoji="1" lang="ja-JP" altLang="en-US" dirty="0" smtClean="0"/>
              <a:t>手信号一覧</a:t>
            </a:r>
            <a:endParaRPr kumimoji="1" lang="ja-JP" altLang="en-US" dirty="0"/>
          </a:p>
        </p:txBody>
      </p:sp>
      <p:pic>
        <p:nvPicPr>
          <p:cNvPr id="8194" name="Picture 2"/>
          <p:cNvPicPr>
            <a:picLocks noChangeAspect="1" noChangeArrowheads="1"/>
          </p:cNvPicPr>
          <p:nvPr/>
        </p:nvPicPr>
        <p:blipFill>
          <a:blip r:embed="rId2" cstate="print"/>
          <a:srcRect/>
          <a:stretch>
            <a:fillRect/>
          </a:stretch>
        </p:blipFill>
        <p:spPr bwMode="auto">
          <a:xfrm>
            <a:off x="1763688" y="1196752"/>
            <a:ext cx="1619250" cy="1314450"/>
          </a:xfrm>
          <a:prstGeom prst="rect">
            <a:avLst/>
          </a:prstGeom>
          <a:noFill/>
          <a:ln w="9525">
            <a:noFill/>
            <a:miter lim="800000"/>
            <a:headEnd/>
            <a:tailEnd/>
          </a:ln>
        </p:spPr>
      </p:pic>
      <p:sp>
        <p:nvSpPr>
          <p:cNvPr id="5" name="テキスト ボックス 4"/>
          <p:cNvSpPr txBox="1"/>
          <p:nvPr/>
        </p:nvSpPr>
        <p:spPr>
          <a:xfrm>
            <a:off x="755576" y="1484784"/>
            <a:ext cx="864096" cy="369332"/>
          </a:xfrm>
          <a:prstGeom prst="rect">
            <a:avLst/>
          </a:prstGeom>
          <a:noFill/>
        </p:spPr>
        <p:txBody>
          <a:bodyPr wrap="square" rtlCol="0">
            <a:spAutoFit/>
          </a:bodyPr>
          <a:lstStyle/>
          <a:p>
            <a:r>
              <a:rPr kumimoji="1" lang="ja-JP" altLang="en-US" dirty="0" smtClean="0"/>
              <a:t>右折</a:t>
            </a:r>
            <a:endParaRPr kumimoji="1" lang="ja-JP" altLang="en-US" dirty="0"/>
          </a:p>
        </p:txBody>
      </p:sp>
      <p:sp>
        <p:nvSpPr>
          <p:cNvPr id="6" name="テキスト ボックス 5"/>
          <p:cNvSpPr txBox="1"/>
          <p:nvPr/>
        </p:nvSpPr>
        <p:spPr>
          <a:xfrm>
            <a:off x="3563888" y="1268760"/>
            <a:ext cx="2952328" cy="646331"/>
          </a:xfrm>
          <a:prstGeom prst="rect">
            <a:avLst/>
          </a:prstGeom>
          <a:noFill/>
        </p:spPr>
        <p:txBody>
          <a:bodyPr wrap="square" rtlCol="0">
            <a:spAutoFit/>
          </a:bodyPr>
          <a:lstStyle/>
          <a:p>
            <a:r>
              <a:rPr kumimoji="1" lang="ja-JP" altLang="en-US" dirty="0" smtClean="0"/>
              <a:t>右手を水平に出す。</a:t>
            </a:r>
            <a:endParaRPr kumimoji="1" lang="en-US" altLang="ja-JP" dirty="0" smtClean="0"/>
          </a:p>
          <a:p>
            <a:r>
              <a:rPr lang="ja-JP" altLang="en-US" dirty="0" smtClean="0"/>
              <a:t>例：「右に曲がります！」</a:t>
            </a:r>
            <a:endParaRPr kumimoji="1" lang="ja-JP" altLang="en-US" dirty="0"/>
          </a:p>
        </p:txBody>
      </p:sp>
      <p:pic>
        <p:nvPicPr>
          <p:cNvPr id="8195" name="Picture 3"/>
          <p:cNvPicPr>
            <a:picLocks noChangeAspect="1" noChangeArrowheads="1"/>
          </p:cNvPicPr>
          <p:nvPr/>
        </p:nvPicPr>
        <p:blipFill>
          <a:blip r:embed="rId2" cstate="print"/>
          <a:srcRect/>
          <a:stretch>
            <a:fillRect/>
          </a:stretch>
        </p:blipFill>
        <p:spPr bwMode="auto">
          <a:xfrm>
            <a:off x="1763688" y="2852936"/>
            <a:ext cx="1619250" cy="1314450"/>
          </a:xfrm>
          <a:prstGeom prst="rect">
            <a:avLst/>
          </a:prstGeom>
          <a:noFill/>
          <a:ln w="9525">
            <a:noFill/>
            <a:miter lim="800000"/>
            <a:headEnd/>
            <a:tailEnd/>
          </a:ln>
          <a:scene3d>
            <a:camera prst="orthographicFront">
              <a:rot lat="0" lon="10800000" rev="0"/>
            </a:camera>
            <a:lightRig rig="threePt" dir="t"/>
          </a:scene3d>
        </p:spPr>
      </p:pic>
      <p:sp>
        <p:nvSpPr>
          <p:cNvPr id="8" name="テキスト ボックス 7"/>
          <p:cNvSpPr txBox="1"/>
          <p:nvPr/>
        </p:nvSpPr>
        <p:spPr>
          <a:xfrm>
            <a:off x="827584" y="3068960"/>
            <a:ext cx="720080" cy="369332"/>
          </a:xfrm>
          <a:prstGeom prst="rect">
            <a:avLst/>
          </a:prstGeom>
          <a:noFill/>
        </p:spPr>
        <p:txBody>
          <a:bodyPr wrap="square" rtlCol="0">
            <a:spAutoFit/>
          </a:bodyPr>
          <a:lstStyle/>
          <a:p>
            <a:r>
              <a:rPr kumimoji="1" lang="ja-JP" altLang="en-US" dirty="0" smtClean="0"/>
              <a:t>左折</a:t>
            </a:r>
            <a:endParaRPr kumimoji="1" lang="ja-JP" altLang="en-US" dirty="0"/>
          </a:p>
        </p:txBody>
      </p:sp>
      <p:sp>
        <p:nvSpPr>
          <p:cNvPr id="9" name="テキスト ボックス 8"/>
          <p:cNvSpPr txBox="1"/>
          <p:nvPr/>
        </p:nvSpPr>
        <p:spPr>
          <a:xfrm>
            <a:off x="3635896" y="3068960"/>
            <a:ext cx="3168352" cy="646331"/>
          </a:xfrm>
          <a:prstGeom prst="rect">
            <a:avLst/>
          </a:prstGeom>
          <a:noFill/>
        </p:spPr>
        <p:txBody>
          <a:bodyPr wrap="square" rtlCol="0">
            <a:spAutoFit/>
          </a:bodyPr>
          <a:lstStyle/>
          <a:p>
            <a:r>
              <a:rPr kumimoji="1" lang="ja-JP" altLang="en-US" dirty="0" smtClean="0"/>
              <a:t>左手を水平に出す。</a:t>
            </a:r>
            <a:endParaRPr kumimoji="1" lang="en-US" altLang="ja-JP" dirty="0" smtClean="0"/>
          </a:p>
          <a:p>
            <a:r>
              <a:rPr lang="ja-JP" altLang="en-US" dirty="0" smtClean="0"/>
              <a:t>例：「左に曲がります！」</a:t>
            </a:r>
            <a:endParaRPr kumimoji="1" lang="ja-JP" altLang="en-US" dirty="0"/>
          </a:p>
        </p:txBody>
      </p:sp>
      <p:pic>
        <p:nvPicPr>
          <p:cNvPr id="8196" name="Picture 4"/>
          <p:cNvPicPr>
            <a:picLocks noChangeAspect="1" noChangeArrowheads="1"/>
          </p:cNvPicPr>
          <p:nvPr/>
        </p:nvPicPr>
        <p:blipFill>
          <a:blip r:embed="rId3" cstate="print"/>
          <a:srcRect/>
          <a:stretch>
            <a:fillRect/>
          </a:stretch>
        </p:blipFill>
        <p:spPr bwMode="auto">
          <a:xfrm>
            <a:off x="1907704" y="4581128"/>
            <a:ext cx="1400175" cy="1381125"/>
          </a:xfrm>
          <a:prstGeom prst="rect">
            <a:avLst/>
          </a:prstGeom>
          <a:noFill/>
          <a:ln w="9525">
            <a:noFill/>
            <a:miter lim="800000"/>
            <a:headEnd/>
            <a:tailEnd/>
          </a:ln>
        </p:spPr>
      </p:pic>
      <p:sp>
        <p:nvSpPr>
          <p:cNvPr id="11" name="テキスト ボックス 10"/>
          <p:cNvSpPr txBox="1"/>
          <p:nvPr/>
        </p:nvSpPr>
        <p:spPr>
          <a:xfrm>
            <a:off x="899592" y="5013176"/>
            <a:ext cx="864096" cy="369332"/>
          </a:xfrm>
          <a:prstGeom prst="rect">
            <a:avLst/>
          </a:prstGeom>
          <a:noFill/>
        </p:spPr>
        <p:txBody>
          <a:bodyPr wrap="square" rtlCol="0">
            <a:spAutoFit/>
          </a:bodyPr>
          <a:lstStyle/>
          <a:p>
            <a:r>
              <a:rPr lang="ja-JP" altLang="en-US" dirty="0" smtClean="0"/>
              <a:t>停止</a:t>
            </a:r>
            <a:endParaRPr kumimoji="1" lang="ja-JP" altLang="en-US" dirty="0"/>
          </a:p>
        </p:txBody>
      </p:sp>
      <p:sp>
        <p:nvSpPr>
          <p:cNvPr id="12" name="テキスト ボックス 11"/>
          <p:cNvSpPr txBox="1"/>
          <p:nvPr/>
        </p:nvSpPr>
        <p:spPr>
          <a:xfrm>
            <a:off x="3707904" y="4797152"/>
            <a:ext cx="2880320" cy="646331"/>
          </a:xfrm>
          <a:prstGeom prst="rect">
            <a:avLst/>
          </a:prstGeom>
          <a:noFill/>
        </p:spPr>
        <p:txBody>
          <a:bodyPr wrap="square" rtlCol="0">
            <a:spAutoFit/>
          </a:bodyPr>
          <a:lstStyle/>
          <a:p>
            <a:r>
              <a:rPr kumimoji="1" lang="ja-JP" altLang="en-US" dirty="0" smtClean="0"/>
              <a:t>手の甲を背中につける。</a:t>
            </a:r>
            <a:endParaRPr kumimoji="1" lang="en-US" altLang="ja-JP" dirty="0" smtClean="0"/>
          </a:p>
          <a:p>
            <a:r>
              <a:rPr lang="ja-JP" altLang="en-US" dirty="0" smtClean="0"/>
              <a:t>例：「ストップ！」</a:t>
            </a:r>
            <a:endParaRPr kumimoji="1" lang="ja-JP" altLang="en-US" dirty="0"/>
          </a:p>
        </p:txBody>
      </p:sp>
      <p:sp>
        <p:nvSpPr>
          <p:cNvPr id="14" name="角丸四角形 13"/>
          <p:cNvSpPr/>
          <p:nvPr/>
        </p:nvSpPr>
        <p:spPr>
          <a:xfrm>
            <a:off x="755576" y="1412776"/>
            <a:ext cx="720080" cy="432048"/>
          </a:xfrm>
          <a:prstGeom prst="roundRect">
            <a:avLst>
              <a:gd name="adj" fmla="val 3736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角丸四角形 14"/>
          <p:cNvSpPr/>
          <p:nvPr/>
        </p:nvSpPr>
        <p:spPr>
          <a:xfrm>
            <a:off x="827584" y="3068960"/>
            <a:ext cx="648072" cy="360040"/>
          </a:xfrm>
          <a:prstGeom prst="roundRect">
            <a:avLst>
              <a:gd name="adj" fmla="val 3183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角丸四角形 15"/>
          <p:cNvSpPr/>
          <p:nvPr/>
        </p:nvSpPr>
        <p:spPr>
          <a:xfrm>
            <a:off x="899592" y="5013176"/>
            <a:ext cx="648072" cy="360040"/>
          </a:xfrm>
          <a:prstGeom prst="roundRect">
            <a:avLst>
              <a:gd name="adj" fmla="val 3183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0"/>
            <a:ext cx="8229600" cy="346050"/>
          </a:xfrm>
        </p:spPr>
        <p:txBody>
          <a:bodyPr>
            <a:normAutofit fontScale="90000"/>
          </a:bodyPr>
          <a:lstStyle/>
          <a:p>
            <a:endParaRPr kumimoji="1" lang="ja-JP" altLang="en-US" dirty="0"/>
          </a:p>
        </p:txBody>
      </p:sp>
      <p:sp>
        <p:nvSpPr>
          <p:cNvPr id="3" name="コンテンツ プレースホルダ 2"/>
          <p:cNvSpPr>
            <a:spLocks noGrp="1"/>
          </p:cNvSpPr>
          <p:nvPr>
            <p:ph idx="1"/>
          </p:nvPr>
        </p:nvSpPr>
        <p:spPr>
          <a:xfrm>
            <a:off x="457200" y="692696"/>
            <a:ext cx="8229600" cy="5433467"/>
          </a:xfrm>
        </p:spPr>
        <p:txBody>
          <a:bodyPr/>
          <a:lstStyle/>
          <a:p>
            <a:pPr>
              <a:buNone/>
            </a:pPr>
            <a:r>
              <a:rPr kumimoji="1" lang="ja-JP" altLang="en-US" dirty="0" smtClean="0"/>
              <a:t>　</a:t>
            </a:r>
            <a:endParaRPr kumimoji="1" lang="ja-JP" altLang="en-US" dirty="0"/>
          </a:p>
        </p:txBody>
      </p:sp>
      <p:sp>
        <p:nvSpPr>
          <p:cNvPr id="6" name="テキスト ボックス 5"/>
          <p:cNvSpPr txBox="1"/>
          <p:nvPr/>
        </p:nvSpPr>
        <p:spPr>
          <a:xfrm>
            <a:off x="755576" y="1052736"/>
            <a:ext cx="1008112" cy="369332"/>
          </a:xfrm>
          <a:prstGeom prst="rect">
            <a:avLst/>
          </a:prstGeom>
          <a:noFill/>
        </p:spPr>
        <p:txBody>
          <a:bodyPr wrap="square" rtlCol="0">
            <a:spAutoFit/>
          </a:bodyPr>
          <a:lstStyle/>
          <a:p>
            <a:r>
              <a:rPr kumimoji="1" lang="ja-JP" altLang="en-US" dirty="0" smtClean="0"/>
              <a:t>障害</a:t>
            </a:r>
            <a:endParaRPr kumimoji="1" lang="ja-JP" altLang="en-US" dirty="0"/>
          </a:p>
        </p:txBody>
      </p:sp>
      <p:pic>
        <p:nvPicPr>
          <p:cNvPr id="9221" name="Picture 5"/>
          <p:cNvPicPr>
            <a:picLocks noChangeAspect="1" noChangeArrowheads="1"/>
          </p:cNvPicPr>
          <p:nvPr/>
        </p:nvPicPr>
        <p:blipFill>
          <a:blip r:embed="rId2" cstate="print"/>
          <a:srcRect/>
          <a:stretch>
            <a:fillRect/>
          </a:stretch>
        </p:blipFill>
        <p:spPr bwMode="auto">
          <a:xfrm>
            <a:off x="1619672" y="548680"/>
            <a:ext cx="1769151" cy="1872208"/>
          </a:xfrm>
          <a:prstGeom prst="rect">
            <a:avLst/>
          </a:prstGeom>
          <a:noFill/>
          <a:ln w="9525">
            <a:noFill/>
            <a:miter lim="800000"/>
            <a:headEnd/>
            <a:tailEnd/>
          </a:ln>
        </p:spPr>
      </p:pic>
      <p:sp>
        <p:nvSpPr>
          <p:cNvPr id="9" name="テキスト ボックス 8"/>
          <p:cNvSpPr txBox="1"/>
          <p:nvPr/>
        </p:nvSpPr>
        <p:spPr>
          <a:xfrm>
            <a:off x="4067944" y="1052736"/>
            <a:ext cx="3528392" cy="646331"/>
          </a:xfrm>
          <a:prstGeom prst="rect">
            <a:avLst/>
          </a:prstGeom>
          <a:noFill/>
        </p:spPr>
        <p:txBody>
          <a:bodyPr wrap="square" rtlCol="0">
            <a:spAutoFit/>
          </a:bodyPr>
          <a:lstStyle/>
          <a:p>
            <a:r>
              <a:rPr kumimoji="1" lang="ja-JP" altLang="en-US" dirty="0" smtClean="0"/>
              <a:t>障害物を指し、手を数回まわす。</a:t>
            </a:r>
            <a:endParaRPr kumimoji="1" lang="en-US" altLang="ja-JP" dirty="0" smtClean="0"/>
          </a:p>
          <a:p>
            <a:r>
              <a:rPr lang="ja-JP" altLang="en-US" dirty="0" smtClean="0"/>
              <a:t>例：「障害！」「落石！」「ポール！」</a:t>
            </a:r>
            <a:endParaRPr kumimoji="1" lang="ja-JP" altLang="en-US" dirty="0"/>
          </a:p>
        </p:txBody>
      </p:sp>
      <p:pic>
        <p:nvPicPr>
          <p:cNvPr id="9222" name="Picture 6"/>
          <p:cNvPicPr>
            <a:picLocks noChangeAspect="1" noChangeArrowheads="1"/>
          </p:cNvPicPr>
          <p:nvPr/>
        </p:nvPicPr>
        <p:blipFill>
          <a:blip r:embed="rId3" cstate="print"/>
          <a:srcRect/>
          <a:stretch>
            <a:fillRect/>
          </a:stretch>
        </p:blipFill>
        <p:spPr bwMode="auto">
          <a:xfrm>
            <a:off x="1835696" y="2780928"/>
            <a:ext cx="1362075" cy="1476375"/>
          </a:xfrm>
          <a:prstGeom prst="rect">
            <a:avLst/>
          </a:prstGeom>
          <a:noFill/>
          <a:ln w="9525">
            <a:noFill/>
            <a:miter lim="800000"/>
            <a:headEnd/>
            <a:tailEnd/>
          </a:ln>
        </p:spPr>
      </p:pic>
      <p:sp>
        <p:nvSpPr>
          <p:cNvPr id="11" name="テキスト ボックス 10"/>
          <p:cNvSpPr txBox="1"/>
          <p:nvPr/>
        </p:nvSpPr>
        <p:spPr>
          <a:xfrm>
            <a:off x="683568" y="3068960"/>
            <a:ext cx="1296144" cy="646331"/>
          </a:xfrm>
          <a:prstGeom prst="rect">
            <a:avLst/>
          </a:prstGeom>
          <a:noFill/>
        </p:spPr>
        <p:txBody>
          <a:bodyPr wrap="square" rtlCol="0">
            <a:spAutoFit/>
          </a:bodyPr>
          <a:lstStyle/>
          <a:p>
            <a:r>
              <a:rPr kumimoji="1" lang="ja-JP" altLang="en-US" dirty="0" smtClean="0"/>
              <a:t>追い越し</a:t>
            </a:r>
            <a:endParaRPr kumimoji="1" lang="en-US" altLang="ja-JP" dirty="0" smtClean="0"/>
          </a:p>
          <a:p>
            <a:r>
              <a:rPr kumimoji="1" lang="ja-JP" altLang="en-US" dirty="0" smtClean="0"/>
              <a:t>（車道）</a:t>
            </a:r>
            <a:endParaRPr kumimoji="1" lang="ja-JP" altLang="en-US" dirty="0"/>
          </a:p>
        </p:txBody>
      </p:sp>
      <p:sp>
        <p:nvSpPr>
          <p:cNvPr id="12" name="テキスト ボックス 11"/>
          <p:cNvSpPr txBox="1"/>
          <p:nvPr/>
        </p:nvSpPr>
        <p:spPr>
          <a:xfrm>
            <a:off x="4067944" y="2708920"/>
            <a:ext cx="3528392" cy="1477328"/>
          </a:xfrm>
          <a:prstGeom prst="rect">
            <a:avLst/>
          </a:prstGeom>
          <a:noFill/>
        </p:spPr>
        <p:txBody>
          <a:bodyPr wrap="square" rtlCol="0">
            <a:spAutoFit/>
          </a:bodyPr>
          <a:lstStyle/>
          <a:p>
            <a:r>
              <a:rPr kumimoji="1" lang="ja-JP" altLang="en-US" dirty="0" smtClean="0"/>
              <a:t>右手をななめ下</a:t>
            </a:r>
            <a:r>
              <a:rPr lang="ja-JP" altLang="en-US" dirty="0" smtClean="0"/>
              <a:t>に出す。</a:t>
            </a:r>
            <a:endParaRPr lang="en-US" altLang="ja-JP" dirty="0" smtClean="0"/>
          </a:p>
          <a:p>
            <a:r>
              <a:rPr kumimoji="1" lang="ja-JP" altLang="en-US" dirty="0" smtClean="0"/>
              <a:t>例：「抜かしま</a:t>
            </a:r>
            <a:r>
              <a:rPr lang="ja-JP" altLang="en-US" dirty="0" smtClean="0"/>
              <a:t>す！」「追い越し！」</a:t>
            </a:r>
            <a:endParaRPr lang="en-US" altLang="ja-JP" dirty="0" smtClean="0"/>
          </a:p>
          <a:p>
            <a:endParaRPr kumimoji="1" lang="en-US" altLang="ja-JP" dirty="0" smtClean="0"/>
          </a:p>
          <a:p>
            <a:r>
              <a:rPr lang="ja-JP" altLang="en-US" dirty="0" smtClean="0"/>
              <a:t>歩道を出る時も同じ。入る時は左手をななめ下に。</a:t>
            </a:r>
            <a:endParaRPr kumimoji="1" lang="en-US" altLang="ja-JP" dirty="0" smtClean="0"/>
          </a:p>
        </p:txBody>
      </p:sp>
      <p:pic>
        <p:nvPicPr>
          <p:cNvPr id="9223" name="Picture 7"/>
          <p:cNvPicPr>
            <a:picLocks noChangeAspect="1" noChangeArrowheads="1"/>
          </p:cNvPicPr>
          <p:nvPr/>
        </p:nvPicPr>
        <p:blipFill>
          <a:blip r:embed="rId4" cstate="print"/>
          <a:srcRect/>
          <a:stretch>
            <a:fillRect/>
          </a:stretch>
        </p:blipFill>
        <p:spPr bwMode="auto">
          <a:xfrm>
            <a:off x="1835696" y="4797152"/>
            <a:ext cx="1266825" cy="1457325"/>
          </a:xfrm>
          <a:prstGeom prst="rect">
            <a:avLst/>
          </a:prstGeom>
          <a:noFill/>
          <a:ln w="9525">
            <a:noFill/>
            <a:miter lim="800000"/>
            <a:headEnd/>
            <a:tailEnd/>
          </a:ln>
        </p:spPr>
      </p:pic>
      <p:sp>
        <p:nvSpPr>
          <p:cNvPr id="14" name="テキスト ボックス 13"/>
          <p:cNvSpPr txBox="1"/>
          <p:nvPr/>
        </p:nvSpPr>
        <p:spPr>
          <a:xfrm>
            <a:off x="827584" y="5085184"/>
            <a:ext cx="936104" cy="369332"/>
          </a:xfrm>
          <a:prstGeom prst="rect">
            <a:avLst/>
          </a:prstGeom>
          <a:noFill/>
        </p:spPr>
        <p:txBody>
          <a:bodyPr wrap="square" rtlCol="0">
            <a:spAutoFit/>
          </a:bodyPr>
          <a:lstStyle/>
          <a:p>
            <a:r>
              <a:rPr kumimoji="1" lang="ja-JP" altLang="en-US" dirty="0" smtClean="0"/>
              <a:t>徐行</a:t>
            </a:r>
            <a:endParaRPr kumimoji="1" lang="ja-JP" altLang="en-US" dirty="0"/>
          </a:p>
        </p:txBody>
      </p:sp>
      <p:sp>
        <p:nvSpPr>
          <p:cNvPr id="15" name="テキスト ボックス 14"/>
          <p:cNvSpPr txBox="1"/>
          <p:nvPr/>
        </p:nvSpPr>
        <p:spPr>
          <a:xfrm>
            <a:off x="4139952" y="4869160"/>
            <a:ext cx="3384376" cy="646331"/>
          </a:xfrm>
          <a:prstGeom prst="rect">
            <a:avLst/>
          </a:prstGeom>
          <a:noFill/>
        </p:spPr>
        <p:txBody>
          <a:bodyPr wrap="square" rtlCol="0">
            <a:spAutoFit/>
          </a:bodyPr>
          <a:lstStyle/>
          <a:p>
            <a:r>
              <a:rPr kumimoji="1" lang="ja-JP" altLang="en-US" dirty="0" smtClean="0"/>
              <a:t>手を後ろにまわし、左右に振る。</a:t>
            </a:r>
            <a:endParaRPr kumimoji="1" lang="en-US" altLang="ja-JP" dirty="0" smtClean="0"/>
          </a:p>
          <a:p>
            <a:r>
              <a:rPr lang="ja-JP" altLang="en-US" dirty="0" smtClean="0"/>
              <a:t>例：「徐行！」</a:t>
            </a:r>
            <a:endParaRPr kumimoji="1" lang="ja-JP" altLang="en-US" dirty="0"/>
          </a:p>
        </p:txBody>
      </p:sp>
      <p:sp>
        <p:nvSpPr>
          <p:cNvPr id="16" name="角丸四角形 15"/>
          <p:cNvSpPr/>
          <p:nvPr/>
        </p:nvSpPr>
        <p:spPr>
          <a:xfrm>
            <a:off x="755576" y="1052736"/>
            <a:ext cx="648072" cy="36004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角丸四角形 16"/>
          <p:cNvSpPr/>
          <p:nvPr/>
        </p:nvSpPr>
        <p:spPr>
          <a:xfrm>
            <a:off x="683568" y="2996952"/>
            <a:ext cx="1008112" cy="7200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角丸四角形 17"/>
          <p:cNvSpPr/>
          <p:nvPr/>
        </p:nvSpPr>
        <p:spPr>
          <a:xfrm>
            <a:off x="827584" y="5085184"/>
            <a:ext cx="648072" cy="36004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最後に</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運転者の視点を理解することが大切。</a:t>
            </a:r>
            <a:endParaRPr kumimoji="1" lang="en-US" altLang="ja-JP" dirty="0" smtClean="0"/>
          </a:p>
          <a:p>
            <a:r>
              <a:rPr lang="ja-JP" altLang="en-US" dirty="0" smtClean="0"/>
              <a:t>車を信頼しない。</a:t>
            </a:r>
            <a:endParaRPr lang="en-US" altLang="ja-JP" dirty="0" smtClean="0"/>
          </a:p>
          <a:p>
            <a:pPr>
              <a:buNone/>
            </a:pPr>
            <a:r>
              <a:rPr kumimoji="1" lang="ja-JP" altLang="en-US" sz="2400" dirty="0" smtClean="0"/>
              <a:t>　　ウィンカーを出さないで曲がる車もいる。</a:t>
            </a:r>
            <a:endParaRPr kumimoji="1" lang="en-US" altLang="ja-JP" sz="2400" dirty="0" smtClean="0"/>
          </a:p>
          <a:p>
            <a:r>
              <a:rPr lang="ja-JP" altLang="en-US" dirty="0" smtClean="0"/>
              <a:t>先頭は全体としての走行を心がける。</a:t>
            </a:r>
            <a:endParaRPr lang="en-US" altLang="ja-JP" dirty="0" smtClean="0"/>
          </a:p>
          <a:p>
            <a:pPr>
              <a:buNone/>
            </a:pPr>
            <a:r>
              <a:rPr kumimoji="1" lang="ja-JP" altLang="en-US" dirty="0" smtClean="0"/>
              <a:t>　</a:t>
            </a:r>
            <a:r>
              <a:rPr kumimoji="1" lang="ja-JP" altLang="en-US" sz="2400" dirty="0" smtClean="0"/>
              <a:t>信号で全員</a:t>
            </a:r>
            <a:r>
              <a:rPr lang="ja-JP" altLang="en-US" sz="2400" dirty="0" smtClean="0"/>
              <a:t>が渡り切れるか、全員がついていけるスピードか・・・など</a:t>
            </a:r>
            <a:endParaRPr lang="en-US" altLang="ja-JP" sz="2400" dirty="0" smtClean="0"/>
          </a:p>
          <a:p>
            <a:r>
              <a:rPr kumimoji="1" lang="ja-JP" altLang="en-US" dirty="0" smtClean="0"/>
              <a:t>テールは常に次の状況・危険を予測すべし。</a:t>
            </a:r>
            <a:endParaRPr kumimoji="1" lang="en-US" altLang="ja-JP" dirty="0" smtClean="0"/>
          </a:p>
          <a:p>
            <a:pPr>
              <a:buNone/>
            </a:pPr>
            <a:r>
              <a:rPr lang="ja-JP" altLang="en-US" sz="2400" dirty="0" smtClean="0"/>
              <a:t>　</a:t>
            </a:r>
            <a:r>
              <a:rPr lang="en-US" altLang="ja-JP" sz="2400" dirty="0" smtClean="0"/>
              <a:t>『</a:t>
            </a:r>
            <a:r>
              <a:rPr lang="ja-JP" altLang="en-US" sz="2400" dirty="0" smtClean="0"/>
              <a:t>駐車車両があるから追い越しだ</a:t>
            </a:r>
            <a:r>
              <a:rPr lang="ja-JP" altLang="en-US" sz="2400" dirty="0" smtClean="0"/>
              <a:t>な。</a:t>
            </a:r>
            <a:r>
              <a:rPr lang="en-US" altLang="ja-JP" sz="2400" dirty="0" smtClean="0"/>
              <a:t>』</a:t>
            </a:r>
            <a:r>
              <a:rPr lang="ja-JP" altLang="en-US" sz="2400" dirty="0" err="1" smtClean="0"/>
              <a:t>、</a:t>
            </a:r>
            <a:r>
              <a:rPr lang="en-US" altLang="ja-JP" sz="2400" dirty="0" smtClean="0"/>
              <a:t>『</a:t>
            </a:r>
            <a:r>
              <a:rPr lang="ja-JP" altLang="en-US" sz="2400" dirty="0" smtClean="0"/>
              <a:t>車道危ないから歩道に入るべきか</a:t>
            </a:r>
            <a:r>
              <a:rPr lang="ja-JP" altLang="en-US" sz="2400" dirty="0" smtClean="0"/>
              <a:t>な。</a:t>
            </a:r>
            <a:r>
              <a:rPr lang="en-US" altLang="ja-JP" sz="2400" dirty="0" smtClean="0"/>
              <a:t>』</a:t>
            </a:r>
            <a:r>
              <a:rPr lang="ja-JP" altLang="en-US" sz="2400" dirty="0" smtClean="0"/>
              <a:t>など。</a:t>
            </a:r>
            <a:endParaRPr kumimoji="1" lang="ja-JP" alt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a:xfrm>
            <a:off x="395536" y="1052736"/>
            <a:ext cx="8229600" cy="5174035"/>
          </a:xfrm>
        </p:spPr>
        <p:txBody>
          <a:bodyPr>
            <a:normAutofit/>
          </a:bodyPr>
          <a:lstStyle/>
          <a:p>
            <a:pPr>
              <a:buNone/>
            </a:pPr>
            <a:r>
              <a:rPr kumimoji="1" lang="en-US" altLang="ja-JP" sz="2400" dirty="0" smtClean="0"/>
              <a:t>(3)</a:t>
            </a:r>
            <a:r>
              <a:rPr kumimoji="1" lang="ja-JP" altLang="en-US" sz="2400" dirty="0" smtClean="0"/>
              <a:t>後ろを走っている場合</a:t>
            </a:r>
            <a:endParaRPr kumimoji="1" lang="en-US" altLang="ja-JP" sz="2400" dirty="0" smtClean="0"/>
          </a:p>
          <a:p>
            <a:pPr>
              <a:buNone/>
            </a:pPr>
            <a:r>
              <a:rPr lang="en-US" altLang="ja-JP" sz="2400" dirty="0" smtClean="0"/>
              <a:t>a.</a:t>
            </a:r>
            <a:r>
              <a:rPr lang="ja-JP" altLang="en-US" sz="2400" dirty="0" smtClean="0"/>
              <a:t>車の左折場所が近い時</a:t>
            </a:r>
            <a:endParaRPr lang="en-US" altLang="ja-JP" sz="2400" dirty="0" smtClean="0"/>
          </a:p>
          <a:p>
            <a:pPr>
              <a:buNone/>
            </a:pPr>
            <a:r>
              <a:rPr lang="ja-JP" altLang="en-US" sz="2400" dirty="0" smtClean="0"/>
              <a:t>テールが車を抑え、パーティーはスピードアップ。</a:t>
            </a:r>
            <a:endParaRPr lang="en-US" altLang="ja-JP" sz="2400" dirty="0" smtClean="0"/>
          </a:p>
          <a:p>
            <a:pPr>
              <a:buNone/>
            </a:pPr>
            <a:endParaRPr lang="en-US" altLang="ja-JP" sz="2400" dirty="0" smtClean="0"/>
          </a:p>
          <a:p>
            <a:pPr>
              <a:buNone/>
            </a:pPr>
            <a:endParaRPr lang="en-US" altLang="ja-JP" sz="2400" dirty="0" smtClean="0"/>
          </a:p>
          <a:p>
            <a:pPr>
              <a:buNone/>
            </a:pPr>
            <a:endParaRPr lang="en-US" altLang="ja-JP" sz="2400" dirty="0" smtClean="0"/>
          </a:p>
          <a:p>
            <a:pPr>
              <a:buNone/>
            </a:pPr>
            <a:endParaRPr lang="en-US" altLang="ja-JP" sz="2400" dirty="0" smtClean="0"/>
          </a:p>
          <a:p>
            <a:pPr>
              <a:buNone/>
            </a:pPr>
            <a:r>
              <a:rPr lang="en-US" altLang="ja-JP" sz="2400" dirty="0" smtClean="0"/>
              <a:t>b.</a:t>
            </a:r>
            <a:r>
              <a:rPr lang="ja-JP" altLang="en-US" sz="2400" dirty="0" smtClean="0"/>
              <a:t>車の左折場所が遠い時</a:t>
            </a:r>
            <a:endParaRPr lang="en-US" altLang="ja-JP" sz="2400" dirty="0" smtClean="0"/>
          </a:p>
          <a:p>
            <a:pPr>
              <a:buNone/>
            </a:pPr>
            <a:r>
              <a:rPr lang="ja-JP" altLang="en-US" sz="2400" dirty="0" smtClean="0"/>
              <a:t>テールが車に</a:t>
            </a:r>
            <a:r>
              <a:rPr lang="en-US" altLang="ja-JP" sz="2400" dirty="0" smtClean="0"/>
              <a:t>『</a:t>
            </a:r>
            <a:r>
              <a:rPr lang="ja-JP" altLang="en-US" sz="2400" dirty="0" smtClean="0"/>
              <a:t>行け</a:t>
            </a:r>
            <a:r>
              <a:rPr lang="en-US" altLang="ja-JP" sz="2400" dirty="0" smtClean="0"/>
              <a:t>』</a:t>
            </a:r>
            <a:r>
              <a:rPr lang="ja-JP" altLang="en-US" sz="2400" dirty="0" smtClean="0"/>
              <a:t>と指示、パーティーを徐行させる。</a:t>
            </a:r>
            <a:endParaRPr lang="en-US" altLang="ja-JP" sz="2400" dirty="0" smtClean="0"/>
          </a:p>
          <a:p>
            <a:pPr>
              <a:buNone/>
            </a:pPr>
            <a:endParaRPr kumimoji="1" lang="ja-JP" altLang="en-US" sz="2400" dirty="0"/>
          </a:p>
        </p:txBody>
      </p:sp>
      <p:pic>
        <p:nvPicPr>
          <p:cNvPr id="2051" name="Picture 3"/>
          <p:cNvPicPr>
            <a:picLocks noChangeAspect="1" noChangeArrowheads="1"/>
          </p:cNvPicPr>
          <p:nvPr/>
        </p:nvPicPr>
        <p:blipFill>
          <a:blip r:embed="rId2" cstate="print"/>
          <a:srcRect/>
          <a:stretch>
            <a:fillRect/>
          </a:stretch>
        </p:blipFill>
        <p:spPr bwMode="auto">
          <a:xfrm>
            <a:off x="1259632" y="3861048"/>
            <a:ext cx="3133725" cy="257175"/>
          </a:xfrm>
          <a:prstGeom prst="rect">
            <a:avLst/>
          </a:prstGeom>
          <a:noFill/>
          <a:ln w="9525">
            <a:noFill/>
            <a:miter lim="800000"/>
            <a:headEnd/>
            <a:tailEnd/>
          </a:ln>
        </p:spPr>
      </p:pic>
      <p:pic>
        <p:nvPicPr>
          <p:cNvPr id="2052" name="Picture 4"/>
          <p:cNvPicPr>
            <a:picLocks noChangeAspect="1" noChangeArrowheads="1"/>
          </p:cNvPicPr>
          <p:nvPr/>
        </p:nvPicPr>
        <p:blipFill>
          <a:blip r:embed="rId3" cstate="print"/>
          <a:srcRect/>
          <a:stretch>
            <a:fillRect/>
          </a:stretch>
        </p:blipFill>
        <p:spPr bwMode="auto">
          <a:xfrm>
            <a:off x="4427984" y="3068960"/>
            <a:ext cx="1692200" cy="680461"/>
          </a:xfrm>
          <a:prstGeom prst="rect">
            <a:avLst/>
          </a:prstGeom>
          <a:noFill/>
          <a:ln w="9525">
            <a:noFill/>
            <a:miter lim="800000"/>
            <a:headEnd/>
            <a:tailEnd/>
          </a:ln>
        </p:spPr>
      </p:pic>
      <p:pic>
        <p:nvPicPr>
          <p:cNvPr id="2053" name="Picture 5"/>
          <p:cNvPicPr>
            <a:picLocks noChangeAspect="1" noChangeArrowheads="1"/>
          </p:cNvPicPr>
          <p:nvPr/>
        </p:nvPicPr>
        <p:blipFill>
          <a:blip r:embed="rId4" cstate="print"/>
          <a:srcRect/>
          <a:stretch>
            <a:fillRect/>
          </a:stretch>
        </p:blipFill>
        <p:spPr bwMode="auto">
          <a:xfrm>
            <a:off x="3131840" y="3356992"/>
            <a:ext cx="1343025" cy="523875"/>
          </a:xfrm>
          <a:prstGeom prst="rect">
            <a:avLst/>
          </a:prstGeom>
          <a:noFill/>
          <a:ln w="9525">
            <a:noFill/>
            <a:miter lim="800000"/>
            <a:headEnd/>
            <a:tailEnd/>
          </a:ln>
        </p:spPr>
      </p:pic>
      <p:sp>
        <p:nvSpPr>
          <p:cNvPr id="8" name="円形吹き出し 7"/>
          <p:cNvSpPr/>
          <p:nvPr/>
        </p:nvSpPr>
        <p:spPr>
          <a:xfrm>
            <a:off x="3131840" y="2996952"/>
            <a:ext cx="1080120" cy="432048"/>
          </a:xfrm>
          <a:prstGeom prst="wedgeEllipseCallout">
            <a:avLst>
              <a:gd name="adj1" fmla="val 44450"/>
              <a:gd name="adj2" fmla="val 8145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3203848" y="3068960"/>
            <a:ext cx="1224136" cy="369332"/>
          </a:xfrm>
          <a:prstGeom prst="rect">
            <a:avLst/>
          </a:prstGeom>
          <a:noFill/>
        </p:spPr>
        <p:txBody>
          <a:bodyPr wrap="square" rtlCol="0">
            <a:spAutoFit/>
          </a:bodyPr>
          <a:lstStyle/>
          <a:p>
            <a:r>
              <a:rPr kumimoji="1" lang="ja-JP" altLang="en-US" dirty="0" smtClean="0"/>
              <a:t>急いで！</a:t>
            </a:r>
            <a:endParaRPr kumimoji="1" lang="ja-JP" altLang="en-US" dirty="0"/>
          </a:p>
        </p:txBody>
      </p:sp>
      <p:pic>
        <p:nvPicPr>
          <p:cNvPr id="2054" name="Picture 6"/>
          <p:cNvPicPr>
            <a:picLocks noChangeAspect="1" noChangeArrowheads="1"/>
          </p:cNvPicPr>
          <p:nvPr/>
        </p:nvPicPr>
        <p:blipFill>
          <a:blip r:embed="rId5" cstate="print"/>
          <a:srcRect/>
          <a:stretch>
            <a:fillRect/>
          </a:stretch>
        </p:blipFill>
        <p:spPr bwMode="auto">
          <a:xfrm>
            <a:off x="1259632" y="6309320"/>
            <a:ext cx="3181350" cy="333375"/>
          </a:xfrm>
          <a:prstGeom prst="rect">
            <a:avLst/>
          </a:prstGeom>
          <a:noFill/>
          <a:ln w="9525">
            <a:noFill/>
            <a:miter lim="800000"/>
            <a:headEnd/>
            <a:tailEnd/>
          </a:ln>
        </p:spPr>
      </p:pic>
      <p:pic>
        <p:nvPicPr>
          <p:cNvPr id="2055" name="Picture 7"/>
          <p:cNvPicPr>
            <a:picLocks noChangeAspect="1" noChangeArrowheads="1"/>
          </p:cNvPicPr>
          <p:nvPr/>
        </p:nvPicPr>
        <p:blipFill>
          <a:blip r:embed="rId6" cstate="print"/>
          <a:srcRect/>
          <a:stretch>
            <a:fillRect/>
          </a:stretch>
        </p:blipFill>
        <p:spPr bwMode="auto">
          <a:xfrm>
            <a:off x="6228184" y="5445224"/>
            <a:ext cx="1683304" cy="720080"/>
          </a:xfrm>
          <a:prstGeom prst="rect">
            <a:avLst/>
          </a:prstGeom>
          <a:noFill/>
          <a:ln w="9525">
            <a:noFill/>
            <a:miter lim="800000"/>
            <a:headEnd/>
            <a:tailEnd/>
          </a:ln>
        </p:spPr>
      </p:pic>
      <p:pic>
        <p:nvPicPr>
          <p:cNvPr id="2056" name="Picture 8"/>
          <p:cNvPicPr>
            <a:picLocks noChangeAspect="1" noChangeArrowheads="1"/>
          </p:cNvPicPr>
          <p:nvPr/>
        </p:nvPicPr>
        <p:blipFill>
          <a:blip r:embed="rId7" cstate="print"/>
          <a:srcRect/>
          <a:stretch>
            <a:fillRect/>
          </a:stretch>
        </p:blipFill>
        <p:spPr bwMode="auto">
          <a:xfrm>
            <a:off x="4644008" y="5877272"/>
            <a:ext cx="1276350" cy="419100"/>
          </a:xfrm>
          <a:prstGeom prst="rect">
            <a:avLst/>
          </a:prstGeom>
          <a:noFill/>
          <a:ln w="9525">
            <a:noFill/>
            <a:miter lim="800000"/>
            <a:headEnd/>
            <a:tailEnd/>
          </a:ln>
        </p:spPr>
      </p:pic>
      <p:sp>
        <p:nvSpPr>
          <p:cNvPr id="13" name="円形吹き出し 12"/>
          <p:cNvSpPr/>
          <p:nvPr/>
        </p:nvSpPr>
        <p:spPr>
          <a:xfrm>
            <a:off x="4355976" y="5301208"/>
            <a:ext cx="1368152" cy="504056"/>
          </a:xfrm>
          <a:prstGeom prst="wedgeEllipseCallout">
            <a:avLst>
              <a:gd name="adj1" fmla="val 48662"/>
              <a:gd name="adj2" fmla="val 7333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4355976" y="5373216"/>
            <a:ext cx="1800200" cy="307777"/>
          </a:xfrm>
          <a:prstGeom prst="rect">
            <a:avLst/>
          </a:prstGeom>
          <a:noFill/>
        </p:spPr>
        <p:txBody>
          <a:bodyPr wrap="square" rtlCol="0">
            <a:spAutoFit/>
          </a:bodyPr>
          <a:lstStyle/>
          <a:p>
            <a:r>
              <a:rPr kumimoji="1" lang="ja-JP" altLang="en-US" sz="1400" dirty="0" smtClean="0"/>
              <a:t>行ってください！</a:t>
            </a:r>
            <a:endParaRPr kumimoji="1" lang="ja-JP" altLang="en-US"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a:xfrm>
            <a:off x="457200" y="764704"/>
            <a:ext cx="8229600" cy="5361459"/>
          </a:xfrm>
        </p:spPr>
        <p:txBody>
          <a:bodyPr/>
          <a:lstStyle/>
          <a:p>
            <a:r>
              <a:rPr kumimoji="1" lang="ja-JP" altLang="en-US" dirty="0" smtClean="0"/>
              <a:t>対向右折車に注意！</a:t>
            </a:r>
            <a:endParaRPr kumimoji="1" lang="en-US" altLang="ja-JP" dirty="0" smtClean="0"/>
          </a:p>
          <a:p>
            <a:pPr>
              <a:buNone/>
            </a:pPr>
            <a:r>
              <a:rPr kumimoji="1" lang="en-US" altLang="ja-JP" sz="2400" dirty="0" smtClean="0"/>
              <a:t>(1)</a:t>
            </a:r>
            <a:r>
              <a:rPr kumimoji="1" lang="ja-JP" altLang="en-US" sz="2400" dirty="0" smtClean="0"/>
              <a:t>相手がこちらを確認できる時</a:t>
            </a:r>
            <a:endParaRPr kumimoji="1" lang="en-US" altLang="ja-JP" sz="2400" dirty="0" smtClean="0"/>
          </a:p>
          <a:p>
            <a:pPr>
              <a:buNone/>
            </a:pPr>
            <a:r>
              <a:rPr lang="ja-JP" altLang="en-US" sz="2400" dirty="0" smtClean="0"/>
              <a:t>　　先頭が相手に</a:t>
            </a:r>
            <a:r>
              <a:rPr lang="en-US" altLang="ja-JP" sz="2400" dirty="0" smtClean="0"/>
              <a:t>『</a:t>
            </a:r>
            <a:r>
              <a:rPr lang="ja-JP" altLang="en-US" sz="2400" dirty="0" smtClean="0"/>
              <a:t>ちょっと待て</a:t>
            </a:r>
            <a:r>
              <a:rPr lang="en-US" altLang="ja-JP" sz="2400" dirty="0" smtClean="0"/>
              <a:t>』</a:t>
            </a:r>
            <a:r>
              <a:rPr lang="ja-JP" altLang="en-US" sz="2400" dirty="0" smtClean="0"/>
              <a:t>の合図を出してスピードアップ。</a:t>
            </a:r>
            <a:r>
              <a:rPr lang="en-US" altLang="ja-JP" sz="2400" dirty="0" smtClean="0">
                <a:solidFill>
                  <a:srgbClr val="FF0000"/>
                </a:solidFill>
              </a:rPr>
              <a:t>『</a:t>
            </a:r>
            <a:r>
              <a:rPr lang="ja-JP" altLang="en-US" sz="2400" dirty="0" smtClean="0">
                <a:solidFill>
                  <a:srgbClr val="FF0000"/>
                </a:solidFill>
              </a:rPr>
              <a:t>行かせないぞ</a:t>
            </a:r>
            <a:r>
              <a:rPr lang="en-US" altLang="ja-JP" sz="2400" dirty="0" smtClean="0">
                <a:solidFill>
                  <a:srgbClr val="FF0000"/>
                </a:solidFill>
              </a:rPr>
              <a:t>』</a:t>
            </a:r>
            <a:r>
              <a:rPr lang="ja-JP" altLang="en-US" sz="2400" dirty="0" smtClean="0">
                <a:solidFill>
                  <a:srgbClr val="FF0000"/>
                </a:solidFill>
              </a:rPr>
              <a:t>という意思を車にしっかりアピール</a:t>
            </a:r>
            <a:r>
              <a:rPr lang="ja-JP" altLang="en-US" sz="2400" dirty="0" smtClean="0"/>
              <a:t>する。可能なら車内のドライバーがこちらに気づいているかも確認。テールは車にお辞儀でもすると好印象（←大切！）</a:t>
            </a:r>
            <a:endParaRPr lang="en-US" altLang="ja-JP" sz="2400" dirty="0" smtClean="0"/>
          </a:p>
          <a:p>
            <a:pPr>
              <a:buNone/>
            </a:pPr>
            <a:r>
              <a:rPr kumimoji="1" lang="en-US" altLang="ja-JP" sz="2400" dirty="0" smtClean="0"/>
              <a:t>※</a:t>
            </a:r>
            <a:r>
              <a:rPr kumimoji="1" lang="ja-JP" altLang="en-US" sz="2400" dirty="0" smtClean="0"/>
              <a:t>左から曲がって合流してこようとする車にも同様に。</a:t>
            </a:r>
            <a:endParaRPr kumimoji="1" lang="en-US" altLang="ja-JP" sz="2400" dirty="0" smtClean="0"/>
          </a:p>
          <a:p>
            <a:pPr>
              <a:buNone/>
            </a:pPr>
            <a:r>
              <a:rPr lang="en-US" altLang="ja-JP" sz="2400" dirty="0" smtClean="0"/>
              <a:t>※</a:t>
            </a:r>
            <a:r>
              <a:rPr lang="ja-JP" altLang="en-US" sz="2400" dirty="0" smtClean="0"/>
              <a:t>車は自転車のスピードを実際より遅く感じて無理やり曲がってこようとする場合がある。注意が必要。</a:t>
            </a:r>
            <a:endParaRPr lang="en-US" altLang="ja-JP" sz="2400" dirty="0" smtClean="0"/>
          </a:p>
          <a:p>
            <a:pPr>
              <a:buNone/>
            </a:pPr>
            <a:endParaRPr kumimoji="1" lang="ja-JP" altLang="en-US" sz="2400" dirty="0"/>
          </a:p>
        </p:txBody>
      </p:sp>
      <p:pic>
        <p:nvPicPr>
          <p:cNvPr id="3074" name="Picture 2"/>
          <p:cNvPicPr>
            <a:picLocks noChangeAspect="1" noChangeArrowheads="1"/>
          </p:cNvPicPr>
          <p:nvPr/>
        </p:nvPicPr>
        <p:blipFill>
          <a:blip r:embed="rId2" cstate="print"/>
          <a:srcRect/>
          <a:stretch>
            <a:fillRect/>
          </a:stretch>
        </p:blipFill>
        <p:spPr bwMode="auto">
          <a:xfrm>
            <a:off x="1475656" y="4941168"/>
            <a:ext cx="1724025" cy="733425"/>
          </a:xfrm>
          <a:prstGeom prst="rect">
            <a:avLst/>
          </a:prstGeom>
          <a:noFill/>
          <a:ln w="9525">
            <a:noFill/>
            <a:miter lim="800000"/>
            <a:headEnd/>
            <a:tailEnd/>
          </a:ln>
          <a:scene3d>
            <a:camera prst="orthographicFront">
              <a:rot lat="0" lon="10799999" rev="0"/>
            </a:camera>
            <a:lightRig rig="threePt" dir="t"/>
          </a:scene3d>
        </p:spPr>
      </p:pic>
      <p:pic>
        <p:nvPicPr>
          <p:cNvPr id="3075" name="Picture 3"/>
          <p:cNvPicPr>
            <a:picLocks noChangeAspect="1" noChangeArrowheads="1"/>
          </p:cNvPicPr>
          <p:nvPr/>
        </p:nvPicPr>
        <p:blipFill>
          <a:blip r:embed="rId3" cstate="print"/>
          <a:srcRect/>
          <a:stretch>
            <a:fillRect/>
          </a:stretch>
        </p:blipFill>
        <p:spPr bwMode="auto">
          <a:xfrm>
            <a:off x="2843808" y="6453336"/>
            <a:ext cx="3171825" cy="266700"/>
          </a:xfrm>
          <a:prstGeom prst="rect">
            <a:avLst/>
          </a:prstGeom>
          <a:noFill/>
          <a:ln w="9525">
            <a:noFill/>
            <a:miter lim="800000"/>
            <a:headEnd/>
            <a:tailEnd/>
          </a:ln>
        </p:spPr>
      </p:pic>
      <p:pic>
        <p:nvPicPr>
          <p:cNvPr id="3076" name="Picture 4"/>
          <p:cNvPicPr>
            <a:picLocks noChangeAspect="1" noChangeArrowheads="1"/>
          </p:cNvPicPr>
          <p:nvPr/>
        </p:nvPicPr>
        <p:blipFill>
          <a:blip r:embed="rId4" cstate="print"/>
          <a:srcRect/>
          <a:stretch>
            <a:fillRect/>
          </a:stretch>
        </p:blipFill>
        <p:spPr bwMode="auto">
          <a:xfrm>
            <a:off x="5220072" y="6021288"/>
            <a:ext cx="1304925" cy="447675"/>
          </a:xfrm>
          <a:prstGeom prst="rect">
            <a:avLst/>
          </a:prstGeom>
          <a:noFill/>
          <a:ln w="9525">
            <a:noFill/>
            <a:miter lim="800000"/>
            <a:headEnd/>
            <a:tailEnd/>
          </a:ln>
        </p:spPr>
      </p:pic>
      <p:sp>
        <p:nvSpPr>
          <p:cNvPr id="7" name="円形吹き出し 6"/>
          <p:cNvSpPr/>
          <p:nvPr/>
        </p:nvSpPr>
        <p:spPr>
          <a:xfrm>
            <a:off x="3779912" y="5661248"/>
            <a:ext cx="1368152" cy="432048"/>
          </a:xfrm>
          <a:prstGeom prst="wedgeEllipseCallout">
            <a:avLst>
              <a:gd name="adj1" fmla="val 43316"/>
              <a:gd name="adj2" fmla="val 71977"/>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テキスト ボックス 7"/>
          <p:cNvSpPr txBox="1"/>
          <p:nvPr/>
        </p:nvSpPr>
        <p:spPr>
          <a:xfrm>
            <a:off x="3779912" y="5733256"/>
            <a:ext cx="1872208" cy="307777"/>
          </a:xfrm>
          <a:prstGeom prst="rect">
            <a:avLst/>
          </a:prstGeom>
          <a:noFill/>
        </p:spPr>
        <p:txBody>
          <a:bodyPr wrap="square" rtlCol="0">
            <a:spAutoFit/>
          </a:bodyPr>
          <a:lstStyle/>
          <a:p>
            <a:r>
              <a:rPr kumimoji="1" lang="ja-JP" altLang="en-US" sz="1400" dirty="0" smtClean="0"/>
              <a:t>待ってください！</a:t>
            </a:r>
            <a:endParaRPr kumimoji="1" lang="ja-JP" altLang="en-US" sz="1400" dirty="0"/>
          </a:p>
        </p:txBody>
      </p:sp>
      <p:sp>
        <p:nvSpPr>
          <p:cNvPr id="9" name="円形吹き出し 8"/>
          <p:cNvSpPr/>
          <p:nvPr/>
        </p:nvSpPr>
        <p:spPr>
          <a:xfrm>
            <a:off x="6156176" y="5373216"/>
            <a:ext cx="1440160" cy="648072"/>
          </a:xfrm>
          <a:prstGeom prst="wedgeEllipseCallout">
            <a:avLst>
              <a:gd name="adj1" fmla="val -29362"/>
              <a:gd name="adj2" fmla="val 6460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p:cNvSpPr txBox="1"/>
          <p:nvPr/>
        </p:nvSpPr>
        <p:spPr>
          <a:xfrm>
            <a:off x="6228184" y="5445224"/>
            <a:ext cx="1440160" cy="523220"/>
          </a:xfrm>
          <a:prstGeom prst="rect">
            <a:avLst/>
          </a:prstGeom>
          <a:noFill/>
        </p:spPr>
        <p:txBody>
          <a:bodyPr wrap="square" rtlCol="0">
            <a:spAutoFit/>
          </a:bodyPr>
          <a:lstStyle/>
          <a:p>
            <a:r>
              <a:rPr kumimoji="1" lang="ja-JP" altLang="en-US" sz="1400" dirty="0" smtClean="0"/>
              <a:t>ありがとうございました！</a:t>
            </a:r>
            <a:endParaRPr kumimoji="1" lang="ja-JP" altLang="en-US"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a:xfrm>
            <a:off x="457200" y="1052736"/>
            <a:ext cx="8229600" cy="5073427"/>
          </a:xfrm>
        </p:spPr>
        <p:txBody>
          <a:bodyPr>
            <a:normAutofit/>
          </a:bodyPr>
          <a:lstStyle/>
          <a:p>
            <a:pPr>
              <a:buNone/>
            </a:pPr>
            <a:r>
              <a:rPr kumimoji="1" lang="en-US" altLang="ja-JP" sz="2400" dirty="0" smtClean="0"/>
              <a:t>(2)</a:t>
            </a:r>
            <a:r>
              <a:rPr kumimoji="1" lang="ja-JP" altLang="en-US" sz="2400" dirty="0" smtClean="0"/>
              <a:t>相手がこちらを確認できない時</a:t>
            </a:r>
            <a:r>
              <a:rPr kumimoji="1" lang="en-US" altLang="ja-JP" sz="2400" dirty="0" smtClean="0"/>
              <a:t>(</a:t>
            </a:r>
            <a:r>
              <a:rPr kumimoji="1" lang="ja-JP" altLang="en-US" sz="2400" dirty="0" smtClean="0"/>
              <a:t>前を走る車の死角にいる時</a:t>
            </a:r>
            <a:r>
              <a:rPr kumimoji="1" lang="en-US" altLang="ja-JP" sz="2400" dirty="0" smtClean="0"/>
              <a:t>)</a:t>
            </a:r>
          </a:p>
          <a:p>
            <a:pPr>
              <a:buNone/>
            </a:pPr>
            <a:r>
              <a:rPr lang="ja-JP" altLang="en-US" sz="2400" dirty="0" smtClean="0"/>
              <a:t>　　</a:t>
            </a:r>
            <a:endParaRPr lang="en-US" altLang="ja-JP" sz="2400" dirty="0" smtClean="0"/>
          </a:p>
          <a:p>
            <a:pPr>
              <a:buNone/>
            </a:pPr>
            <a:r>
              <a:rPr lang="ja-JP" altLang="en-US" sz="2400" dirty="0" smtClean="0"/>
              <a:t>　　徐行して</a:t>
            </a:r>
            <a:r>
              <a:rPr lang="ja-JP" altLang="en-US" sz="2400" dirty="0" smtClean="0">
                <a:solidFill>
                  <a:srgbClr val="FF0000"/>
                </a:solidFill>
              </a:rPr>
              <a:t>車の死角から出る</a:t>
            </a:r>
            <a:r>
              <a:rPr lang="ja-JP" altLang="en-US" sz="2400" dirty="0" smtClean="0"/>
              <a:t>こと。その時前方を走っている車が左折するか注意する。</a:t>
            </a:r>
            <a:endParaRPr lang="en-US" altLang="ja-JP" sz="2400" dirty="0" smtClean="0"/>
          </a:p>
          <a:p>
            <a:pPr>
              <a:buNone/>
            </a:pPr>
            <a:r>
              <a:rPr lang="ja-JP" altLang="en-US" sz="2400" dirty="0" smtClean="0"/>
              <a:t>　　もし走っている車線が混んでいて左折車がいないときはそのまま進んで大丈夫。</a:t>
            </a:r>
            <a:endParaRPr lang="en-US" altLang="ja-JP" sz="2400" dirty="0" smtClean="0"/>
          </a:p>
        </p:txBody>
      </p:sp>
      <p:pic>
        <p:nvPicPr>
          <p:cNvPr id="4098" name="Picture 2"/>
          <p:cNvPicPr>
            <a:picLocks noChangeAspect="1" noChangeArrowheads="1"/>
          </p:cNvPicPr>
          <p:nvPr/>
        </p:nvPicPr>
        <p:blipFill>
          <a:blip r:embed="rId3" cstate="print"/>
          <a:srcRect/>
          <a:stretch>
            <a:fillRect/>
          </a:stretch>
        </p:blipFill>
        <p:spPr bwMode="auto">
          <a:xfrm>
            <a:off x="1835696" y="3789040"/>
            <a:ext cx="1724025" cy="695325"/>
          </a:xfrm>
          <a:prstGeom prst="rect">
            <a:avLst/>
          </a:prstGeom>
          <a:noFill/>
          <a:ln w="9525">
            <a:noFill/>
            <a:miter lim="800000"/>
            <a:headEnd/>
            <a:tailEnd/>
          </a:ln>
          <a:scene3d>
            <a:camera prst="orthographicFront">
              <a:rot lat="0" lon="10800000" rev="0"/>
            </a:camera>
            <a:lightRig rig="threePt" dir="t"/>
          </a:scene3d>
        </p:spPr>
      </p:pic>
      <p:pic>
        <p:nvPicPr>
          <p:cNvPr id="4100" name="Picture 4"/>
          <p:cNvPicPr>
            <a:picLocks noChangeAspect="1" noChangeArrowheads="1"/>
          </p:cNvPicPr>
          <p:nvPr/>
        </p:nvPicPr>
        <p:blipFill>
          <a:blip r:embed="rId4" cstate="print"/>
          <a:srcRect/>
          <a:stretch>
            <a:fillRect/>
          </a:stretch>
        </p:blipFill>
        <p:spPr bwMode="auto">
          <a:xfrm>
            <a:off x="4716016" y="4437112"/>
            <a:ext cx="1533525" cy="742950"/>
          </a:xfrm>
          <a:prstGeom prst="rect">
            <a:avLst/>
          </a:prstGeom>
          <a:noFill/>
          <a:ln w="9525">
            <a:noFill/>
            <a:miter lim="800000"/>
            <a:headEnd/>
            <a:tailEnd/>
          </a:ln>
        </p:spPr>
      </p:pic>
      <p:pic>
        <p:nvPicPr>
          <p:cNvPr id="4101" name="Picture 5"/>
          <p:cNvPicPr>
            <a:picLocks noChangeAspect="1" noChangeArrowheads="1"/>
          </p:cNvPicPr>
          <p:nvPr/>
        </p:nvPicPr>
        <p:blipFill>
          <a:blip r:embed="rId5" cstate="print"/>
          <a:srcRect/>
          <a:stretch>
            <a:fillRect/>
          </a:stretch>
        </p:blipFill>
        <p:spPr bwMode="auto">
          <a:xfrm>
            <a:off x="2771800" y="5373216"/>
            <a:ext cx="3267075" cy="285750"/>
          </a:xfrm>
          <a:prstGeom prst="rect">
            <a:avLst/>
          </a:prstGeom>
          <a:noFill/>
          <a:ln w="9525">
            <a:noFill/>
            <a:miter lim="800000"/>
            <a:headEnd/>
            <a:tailEnd/>
          </a:ln>
        </p:spPr>
      </p:pic>
      <p:pic>
        <p:nvPicPr>
          <p:cNvPr id="4103" name="Picture 7"/>
          <p:cNvPicPr>
            <a:picLocks noChangeAspect="1" noChangeArrowheads="1"/>
          </p:cNvPicPr>
          <p:nvPr/>
        </p:nvPicPr>
        <p:blipFill>
          <a:blip r:embed="rId6" cstate="print"/>
          <a:srcRect/>
          <a:stretch>
            <a:fillRect/>
          </a:stretch>
        </p:blipFill>
        <p:spPr bwMode="auto">
          <a:xfrm>
            <a:off x="5868144" y="5157192"/>
            <a:ext cx="981075" cy="247650"/>
          </a:xfrm>
          <a:prstGeom prst="rect">
            <a:avLst/>
          </a:prstGeom>
          <a:noFill/>
          <a:ln w="9525">
            <a:noFill/>
            <a:miter lim="800000"/>
            <a:headEnd/>
            <a:tailEnd/>
          </a:ln>
        </p:spPr>
      </p:pic>
      <p:pic>
        <p:nvPicPr>
          <p:cNvPr id="4104" name="Picture 8"/>
          <p:cNvPicPr>
            <a:picLocks noChangeAspect="1" noChangeArrowheads="1"/>
          </p:cNvPicPr>
          <p:nvPr/>
        </p:nvPicPr>
        <p:blipFill>
          <a:blip r:embed="rId7" cstate="print"/>
          <a:srcRect/>
          <a:stretch>
            <a:fillRect/>
          </a:stretch>
        </p:blipFill>
        <p:spPr bwMode="auto">
          <a:xfrm>
            <a:off x="6876256" y="5013176"/>
            <a:ext cx="200025" cy="228600"/>
          </a:xfrm>
          <a:prstGeom prst="rect">
            <a:avLst/>
          </a:prstGeom>
          <a:noFill/>
          <a:ln w="9525">
            <a:noFill/>
            <a:miter lim="800000"/>
            <a:headEnd/>
            <a:tailEnd/>
          </a:ln>
        </p:spPr>
      </p:pic>
      <p:cxnSp>
        <p:nvCxnSpPr>
          <p:cNvPr id="12" name="直線コネクタ 11"/>
          <p:cNvCxnSpPr/>
          <p:nvPr/>
        </p:nvCxnSpPr>
        <p:spPr>
          <a:xfrm>
            <a:off x="3491880" y="4437112"/>
            <a:ext cx="4032448" cy="20882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3419872" y="4149080"/>
            <a:ext cx="5256584" cy="7920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7703840" y="5373216"/>
            <a:ext cx="1440160" cy="523220"/>
          </a:xfrm>
          <a:prstGeom prst="rect">
            <a:avLst/>
          </a:prstGeom>
          <a:noFill/>
        </p:spPr>
        <p:txBody>
          <a:bodyPr wrap="square" rtlCol="0">
            <a:spAutoFit/>
          </a:bodyPr>
          <a:lstStyle/>
          <a:p>
            <a:r>
              <a:rPr kumimoji="1" lang="ja-JP" altLang="en-US" sz="2800" dirty="0" smtClean="0">
                <a:solidFill>
                  <a:schemeClr val="tx2">
                    <a:lumMod val="40000"/>
                    <a:lumOff val="60000"/>
                  </a:schemeClr>
                </a:solidFill>
              </a:rPr>
              <a:t>死角</a:t>
            </a:r>
            <a:endParaRPr kumimoji="1" lang="ja-JP" altLang="en-US" sz="2800" dirty="0">
              <a:solidFill>
                <a:schemeClr val="tx2">
                  <a:lumMod val="40000"/>
                  <a:lumOff val="60000"/>
                </a:schemeClr>
              </a:solidFill>
            </a:endParaRPr>
          </a:p>
        </p:txBody>
      </p:sp>
      <p:cxnSp>
        <p:nvCxnSpPr>
          <p:cNvPr id="17" name="直線矢印コネクタ 16"/>
          <p:cNvCxnSpPr/>
          <p:nvPr/>
        </p:nvCxnSpPr>
        <p:spPr>
          <a:xfrm flipH="1">
            <a:off x="7524328" y="5877272"/>
            <a:ext cx="36004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flipV="1">
            <a:off x="8172400" y="4941168"/>
            <a:ext cx="288032"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円形吹き出し 23"/>
          <p:cNvSpPr/>
          <p:nvPr/>
        </p:nvSpPr>
        <p:spPr>
          <a:xfrm>
            <a:off x="5220072" y="5949280"/>
            <a:ext cx="1224136" cy="648072"/>
          </a:xfrm>
          <a:prstGeom prst="wedgeEllipseCallout">
            <a:avLst>
              <a:gd name="adj1" fmla="val 13729"/>
              <a:gd name="adj2" fmla="val -122819"/>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テキスト ボックス 24"/>
          <p:cNvSpPr txBox="1"/>
          <p:nvPr/>
        </p:nvSpPr>
        <p:spPr>
          <a:xfrm>
            <a:off x="5364088" y="6021288"/>
            <a:ext cx="1224136" cy="461665"/>
          </a:xfrm>
          <a:prstGeom prst="rect">
            <a:avLst/>
          </a:prstGeom>
          <a:noFill/>
        </p:spPr>
        <p:txBody>
          <a:bodyPr wrap="square" rtlCol="0">
            <a:spAutoFit/>
          </a:bodyPr>
          <a:lstStyle/>
          <a:p>
            <a:r>
              <a:rPr kumimoji="1" lang="ja-JP" altLang="en-US" sz="2400" dirty="0" smtClean="0"/>
              <a:t>徐行！</a:t>
            </a:r>
            <a:endParaRPr kumimoji="1" lang="ja-JP" alt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95936" y="188640"/>
            <a:ext cx="8229600" cy="1143000"/>
          </a:xfrm>
        </p:spPr>
        <p:txBody>
          <a:bodyPr/>
          <a:lstStyle/>
          <a:p>
            <a:r>
              <a:rPr kumimoji="1" lang="ja-JP" altLang="en-US" dirty="0" smtClean="0"/>
              <a:t>　</a:t>
            </a:r>
            <a:endParaRPr kumimoji="1" lang="ja-JP" altLang="en-US" dirty="0"/>
          </a:p>
        </p:txBody>
      </p:sp>
      <p:sp>
        <p:nvSpPr>
          <p:cNvPr id="3" name="コンテンツ プレースホルダ 2"/>
          <p:cNvSpPr>
            <a:spLocks noGrp="1"/>
          </p:cNvSpPr>
          <p:nvPr>
            <p:ph idx="1"/>
          </p:nvPr>
        </p:nvSpPr>
        <p:spPr>
          <a:xfrm>
            <a:off x="457200" y="548680"/>
            <a:ext cx="8229600" cy="5577483"/>
          </a:xfrm>
        </p:spPr>
        <p:txBody>
          <a:bodyPr/>
          <a:lstStyle/>
          <a:p>
            <a:r>
              <a:rPr kumimoji="1" lang="ja-JP" altLang="en-US" dirty="0" smtClean="0"/>
              <a:t>渋滞時の走行</a:t>
            </a:r>
            <a:endParaRPr kumimoji="1" lang="en-US" altLang="ja-JP" dirty="0" smtClean="0"/>
          </a:p>
          <a:p>
            <a:pPr>
              <a:buNone/>
            </a:pPr>
            <a:r>
              <a:rPr lang="ja-JP" altLang="en-US" dirty="0" smtClean="0"/>
              <a:t>　　</a:t>
            </a:r>
            <a:r>
              <a:rPr lang="ja-JP" altLang="en-US" sz="2800" dirty="0" smtClean="0">
                <a:solidFill>
                  <a:srgbClr val="FF0000"/>
                </a:solidFill>
              </a:rPr>
              <a:t>車の左側</a:t>
            </a:r>
            <a:r>
              <a:rPr lang="ja-JP" altLang="en-US" sz="2800" dirty="0" smtClean="0">
                <a:solidFill>
                  <a:srgbClr val="FF0000"/>
                </a:solidFill>
              </a:rPr>
              <a:t>を走行</a:t>
            </a:r>
            <a:r>
              <a:rPr lang="ja-JP" altLang="en-US" sz="2800" dirty="0" smtClean="0">
                <a:solidFill>
                  <a:srgbClr val="FF0000"/>
                </a:solidFill>
              </a:rPr>
              <a:t>するのは危険！</a:t>
            </a:r>
            <a:r>
              <a:rPr lang="ja-JP" altLang="en-US" sz="2800" dirty="0" smtClean="0"/>
              <a:t>ドアが開いたり、人が出てきたりする可能性もある。ある程度流れているときはその速度に合わせて。止まっているときは最徐行あるいは歩道を走行するように。</a:t>
            </a:r>
            <a:endParaRPr lang="en-US" altLang="ja-JP" sz="2800" dirty="0" smtClean="0"/>
          </a:p>
          <a:p>
            <a:pPr>
              <a:buNone/>
            </a:pPr>
            <a:endParaRPr kumimoji="1" lang="en-US" altLang="ja-JP" sz="2800" dirty="0" smtClean="0"/>
          </a:p>
          <a:p>
            <a:pPr>
              <a:buNone/>
            </a:pPr>
            <a:r>
              <a:rPr lang="en-US" altLang="ja-JP" sz="2800" dirty="0" smtClean="0"/>
              <a:t>※</a:t>
            </a:r>
            <a:r>
              <a:rPr lang="ja-JP" altLang="en-US" sz="2800" dirty="0" smtClean="0"/>
              <a:t>渋滞してるけど車間があいてる時は・・・</a:t>
            </a:r>
            <a:endParaRPr lang="en-US" altLang="ja-JP" sz="2800" dirty="0" smtClean="0"/>
          </a:p>
          <a:p>
            <a:pPr>
              <a:buNone/>
            </a:pPr>
            <a:r>
              <a:rPr lang="ja-JP" altLang="en-US" sz="2800" dirty="0" smtClean="0"/>
              <a:t>　この時は車が入れるように</a:t>
            </a:r>
            <a:endParaRPr lang="en-US" altLang="ja-JP" sz="2800" dirty="0" smtClean="0"/>
          </a:p>
          <a:p>
            <a:pPr>
              <a:buNone/>
            </a:pPr>
            <a:r>
              <a:rPr lang="ja-JP" altLang="en-US" sz="2800" dirty="0" smtClean="0"/>
              <a:t>　譲ってあげている時なので</a:t>
            </a:r>
            <a:endParaRPr lang="en-US" altLang="ja-JP" sz="2800" dirty="0" smtClean="0"/>
          </a:p>
          <a:p>
            <a:pPr>
              <a:buNone/>
            </a:pPr>
            <a:r>
              <a:rPr lang="ja-JP" altLang="en-US" sz="2800" dirty="0" smtClean="0"/>
              <a:t>　突き進まないこと。車がなぜ</a:t>
            </a:r>
            <a:endParaRPr lang="en-US" altLang="ja-JP" sz="2800" dirty="0" smtClean="0"/>
          </a:p>
          <a:p>
            <a:pPr>
              <a:buNone/>
            </a:pPr>
            <a:r>
              <a:rPr lang="ja-JP" altLang="en-US" sz="2800" dirty="0" smtClean="0"/>
              <a:t>　か止まっているときも同じパターンが多い。</a:t>
            </a:r>
            <a:endParaRPr lang="en-US" altLang="ja-JP" sz="2800" dirty="0" smtClean="0"/>
          </a:p>
          <a:p>
            <a:pPr>
              <a:buNone/>
            </a:pPr>
            <a:endParaRPr kumimoji="1" lang="ja-JP" altLang="en-US" dirty="0"/>
          </a:p>
        </p:txBody>
      </p:sp>
      <p:pic>
        <p:nvPicPr>
          <p:cNvPr id="5122" name="Picture 2"/>
          <p:cNvPicPr>
            <a:picLocks noChangeAspect="1" noChangeArrowheads="1"/>
          </p:cNvPicPr>
          <p:nvPr/>
        </p:nvPicPr>
        <p:blipFill>
          <a:blip r:embed="rId2" cstate="print"/>
          <a:srcRect/>
          <a:stretch>
            <a:fillRect/>
          </a:stretch>
        </p:blipFill>
        <p:spPr bwMode="auto">
          <a:xfrm>
            <a:off x="5076056" y="4149080"/>
            <a:ext cx="740654" cy="576064"/>
          </a:xfrm>
          <a:prstGeom prst="rect">
            <a:avLst/>
          </a:prstGeom>
          <a:noFill/>
          <a:ln w="9525">
            <a:noFill/>
            <a:miter lim="800000"/>
            <a:headEnd/>
            <a:tailEnd/>
          </a:ln>
        </p:spPr>
      </p:pic>
      <p:pic>
        <p:nvPicPr>
          <p:cNvPr id="5123" name="Picture 3"/>
          <p:cNvPicPr>
            <a:picLocks noChangeAspect="1" noChangeArrowheads="1"/>
          </p:cNvPicPr>
          <p:nvPr/>
        </p:nvPicPr>
        <p:blipFill>
          <a:blip r:embed="rId2" cstate="print"/>
          <a:srcRect/>
          <a:stretch>
            <a:fillRect/>
          </a:stretch>
        </p:blipFill>
        <p:spPr bwMode="auto">
          <a:xfrm>
            <a:off x="5940152" y="4149081"/>
            <a:ext cx="740655" cy="576064"/>
          </a:xfrm>
          <a:prstGeom prst="rect">
            <a:avLst/>
          </a:prstGeom>
          <a:noFill/>
          <a:ln w="9525">
            <a:noFill/>
            <a:miter lim="800000"/>
            <a:headEnd/>
            <a:tailEnd/>
          </a:ln>
        </p:spPr>
      </p:pic>
      <p:pic>
        <p:nvPicPr>
          <p:cNvPr id="5124" name="Picture 4"/>
          <p:cNvPicPr>
            <a:picLocks noChangeAspect="1" noChangeArrowheads="1"/>
          </p:cNvPicPr>
          <p:nvPr/>
        </p:nvPicPr>
        <p:blipFill>
          <a:blip r:embed="rId2" cstate="print"/>
          <a:srcRect/>
          <a:stretch>
            <a:fillRect/>
          </a:stretch>
        </p:blipFill>
        <p:spPr bwMode="auto">
          <a:xfrm>
            <a:off x="7740352" y="4149080"/>
            <a:ext cx="792088" cy="616068"/>
          </a:xfrm>
          <a:prstGeom prst="rect">
            <a:avLst/>
          </a:prstGeom>
          <a:noFill/>
          <a:ln w="9525">
            <a:noFill/>
            <a:miter lim="800000"/>
            <a:headEnd/>
            <a:tailEnd/>
          </a:ln>
        </p:spPr>
      </p:pic>
      <p:pic>
        <p:nvPicPr>
          <p:cNvPr id="5125" name="Picture 5"/>
          <p:cNvPicPr>
            <a:picLocks noChangeAspect="1" noChangeArrowheads="1"/>
          </p:cNvPicPr>
          <p:nvPr/>
        </p:nvPicPr>
        <p:blipFill>
          <a:blip r:embed="rId3" cstate="print"/>
          <a:srcRect/>
          <a:stretch>
            <a:fillRect/>
          </a:stretch>
        </p:blipFill>
        <p:spPr bwMode="auto">
          <a:xfrm>
            <a:off x="6804248" y="4221088"/>
            <a:ext cx="792088" cy="520515"/>
          </a:xfrm>
          <a:prstGeom prst="rect">
            <a:avLst/>
          </a:prstGeom>
          <a:noFill/>
          <a:ln w="9525">
            <a:noFill/>
            <a:miter lim="800000"/>
            <a:headEnd/>
            <a:tailEnd/>
          </a:ln>
        </p:spPr>
      </p:pic>
      <p:pic>
        <p:nvPicPr>
          <p:cNvPr id="5127" name="Picture 7"/>
          <p:cNvPicPr>
            <a:picLocks noChangeAspect="1" noChangeArrowheads="1"/>
          </p:cNvPicPr>
          <p:nvPr/>
        </p:nvPicPr>
        <p:blipFill>
          <a:blip r:embed="rId4" cstate="print"/>
          <a:srcRect/>
          <a:stretch>
            <a:fillRect/>
          </a:stretch>
        </p:blipFill>
        <p:spPr bwMode="auto">
          <a:xfrm>
            <a:off x="7308304" y="5157192"/>
            <a:ext cx="792088" cy="578224"/>
          </a:xfrm>
          <a:prstGeom prst="rect">
            <a:avLst/>
          </a:prstGeom>
          <a:noFill/>
          <a:ln w="9525">
            <a:noFill/>
            <a:miter lim="800000"/>
            <a:headEnd/>
            <a:tailEnd/>
          </a:ln>
          <a:scene3d>
            <a:camera prst="orthographicFront">
              <a:rot lat="0" lon="0" rev="18000000"/>
            </a:camera>
            <a:lightRig rig="threePt" dir="t"/>
          </a:scene3d>
        </p:spPr>
      </p:pic>
      <p:cxnSp>
        <p:nvCxnSpPr>
          <p:cNvPr id="11" name="直線コネクタ 10"/>
          <p:cNvCxnSpPr/>
          <p:nvPr/>
        </p:nvCxnSpPr>
        <p:spPr>
          <a:xfrm>
            <a:off x="5076056" y="4941168"/>
            <a:ext cx="1944216"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7020272" y="4941168"/>
            <a:ext cx="720080" cy="129614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7812360" y="4941168"/>
            <a:ext cx="720080" cy="129614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7812360" y="4941168"/>
            <a:ext cx="108012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pic>
        <p:nvPicPr>
          <p:cNvPr id="5128" name="Picture 8"/>
          <p:cNvPicPr>
            <a:picLocks noChangeAspect="1" noChangeArrowheads="1"/>
          </p:cNvPicPr>
          <p:nvPr/>
        </p:nvPicPr>
        <p:blipFill>
          <a:blip r:embed="rId5" cstate="print"/>
          <a:srcRect/>
          <a:stretch>
            <a:fillRect/>
          </a:stretch>
        </p:blipFill>
        <p:spPr bwMode="auto">
          <a:xfrm>
            <a:off x="8028384" y="4725144"/>
            <a:ext cx="864096" cy="144016"/>
          </a:xfrm>
          <a:prstGeom prst="rect">
            <a:avLst/>
          </a:prstGeom>
          <a:noFill/>
          <a:ln w="9525">
            <a:noFill/>
            <a:miter lim="800000"/>
            <a:headEnd/>
            <a:tailEnd/>
          </a:ln>
        </p:spPr>
      </p:pic>
      <p:sp>
        <p:nvSpPr>
          <p:cNvPr id="14" name="線吹き出し 2 (枠付き) 13"/>
          <p:cNvSpPr/>
          <p:nvPr/>
        </p:nvSpPr>
        <p:spPr>
          <a:xfrm>
            <a:off x="5436096" y="5013176"/>
            <a:ext cx="1080120" cy="576064"/>
          </a:xfrm>
          <a:prstGeom prst="borderCallout2">
            <a:avLst>
              <a:gd name="adj1" fmla="val 21231"/>
              <a:gd name="adj2" fmla="val 104103"/>
              <a:gd name="adj3" fmla="val 18750"/>
              <a:gd name="adj4" fmla="val 124869"/>
              <a:gd name="adj5" fmla="val -66073"/>
              <a:gd name="adj6" fmla="val 9222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5436096" y="5013176"/>
            <a:ext cx="1080120" cy="584775"/>
          </a:xfrm>
          <a:prstGeom prst="rect">
            <a:avLst/>
          </a:prstGeom>
          <a:noFill/>
        </p:spPr>
        <p:txBody>
          <a:bodyPr wrap="square" rtlCol="0">
            <a:spAutoFit/>
          </a:bodyPr>
          <a:lstStyle/>
          <a:p>
            <a:r>
              <a:rPr kumimoji="1" lang="ja-JP" altLang="en-US" sz="1600" dirty="0" smtClean="0"/>
              <a:t>ドアが開くかも・・・</a:t>
            </a:r>
            <a:endParaRPr kumimoji="1" lang="ja-JP" altLang="en-US"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a:xfrm>
            <a:off x="457200" y="1196752"/>
            <a:ext cx="8229600" cy="4929411"/>
          </a:xfrm>
        </p:spPr>
        <p:txBody>
          <a:bodyPr/>
          <a:lstStyle/>
          <a:p>
            <a:r>
              <a:rPr kumimoji="1" lang="ja-JP" altLang="en-US" dirty="0" smtClean="0"/>
              <a:t>極端に狭い道、橋の上、工事中の一方通行、トンネルでは・・・</a:t>
            </a:r>
            <a:endParaRPr kumimoji="1" lang="en-US" altLang="ja-JP" dirty="0" smtClean="0"/>
          </a:p>
          <a:p>
            <a:pPr>
              <a:buNone/>
            </a:pPr>
            <a:r>
              <a:rPr lang="ja-JP" altLang="en-US" dirty="0" smtClean="0"/>
              <a:t>　</a:t>
            </a:r>
            <a:endParaRPr lang="en-US" altLang="ja-JP" dirty="0" smtClean="0"/>
          </a:p>
          <a:p>
            <a:pPr>
              <a:buNone/>
            </a:pPr>
            <a:r>
              <a:rPr lang="ja-JP" altLang="en-US" dirty="0" smtClean="0"/>
              <a:t>　</a:t>
            </a:r>
            <a:r>
              <a:rPr lang="ja-JP" altLang="en-US" sz="2800" dirty="0" smtClean="0"/>
              <a:t>テールが車を止め、怖がらず車道を走る。橋に歩道がある時は</a:t>
            </a:r>
            <a:r>
              <a:rPr lang="ja-JP" altLang="en-US" sz="2800" dirty="0" smtClean="0">
                <a:solidFill>
                  <a:srgbClr val="FF0000"/>
                </a:solidFill>
              </a:rPr>
              <a:t>歩道を走る方が好ましい</a:t>
            </a:r>
            <a:r>
              <a:rPr lang="ja-JP" altLang="en-US" sz="2800" dirty="0" smtClean="0"/>
              <a:t>。</a:t>
            </a:r>
            <a:endParaRPr lang="en-US" altLang="ja-JP" sz="2800" dirty="0" smtClean="0"/>
          </a:p>
          <a:p>
            <a:pPr>
              <a:buNone/>
            </a:pPr>
            <a:r>
              <a:rPr kumimoji="1" lang="ja-JP" altLang="en-US" sz="2800" dirty="0" smtClean="0"/>
              <a:t>　　抜いてもらえるスペースが道路わきにあればそこで待機。このときも最後に相手に頭を下げると好印象。</a:t>
            </a:r>
            <a:endParaRPr kumimoji="1" lang="en-US" altLang="ja-JP" sz="2800" dirty="0" smtClean="0"/>
          </a:p>
          <a:p>
            <a:pPr>
              <a:buNone/>
            </a:pPr>
            <a:endParaRPr kumimoji="1" lang="ja-JP" alt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a:xfrm>
            <a:off x="457200" y="1196752"/>
            <a:ext cx="8229600" cy="4929411"/>
          </a:xfrm>
        </p:spPr>
        <p:txBody>
          <a:bodyPr>
            <a:normAutofit fontScale="92500" lnSpcReduction="20000"/>
          </a:bodyPr>
          <a:lstStyle/>
          <a:p>
            <a:r>
              <a:rPr kumimoji="1" lang="ja-JP" altLang="en-US" dirty="0" smtClean="0"/>
              <a:t>工事中の一方通行では信号があることもある。</a:t>
            </a:r>
            <a:endParaRPr kumimoji="1" lang="en-US" altLang="ja-JP" dirty="0" smtClean="0"/>
          </a:p>
          <a:p>
            <a:pPr>
              <a:buNone/>
            </a:pPr>
            <a:r>
              <a:rPr lang="ja-JP" altLang="en-US" dirty="0" smtClean="0"/>
              <a:t>　　　　　　　　　　　　　　</a:t>
            </a:r>
            <a:endParaRPr lang="en-US" altLang="ja-JP" dirty="0" smtClean="0"/>
          </a:p>
          <a:p>
            <a:pPr>
              <a:buNone/>
            </a:pPr>
            <a:r>
              <a:rPr lang="ja-JP" altLang="en-US" sz="2400" dirty="0" smtClean="0"/>
              <a:t>　　　　　　　　　　　　　　　　　　　</a:t>
            </a:r>
            <a:r>
              <a:rPr lang="en-US" altLang="ja-JP" sz="2400" dirty="0" smtClean="0"/>
              <a:t>×</a:t>
            </a:r>
            <a:r>
              <a:rPr lang="ja-JP" altLang="en-US" sz="2400" dirty="0" smtClean="0"/>
              <a:t>の下の数字は青になるまでの秒数。</a:t>
            </a:r>
            <a:endParaRPr lang="en-US" altLang="ja-JP" sz="2400" dirty="0" smtClean="0"/>
          </a:p>
          <a:p>
            <a:pPr>
              <a:buNone/>
            </a:pPr>
            <a:r>
              <a:rPr lang="ja-JP" altLang="en-US" sz="2400" dirty="0" smtClean="0"/>
              <a:t>　　　　　　　　　　　　　　　　　　　</a:t>
            </a:r>
            <a:endParaRPr lang="en-US" altLang="ja-JP" sz="2400" dirty="0" smtClean="0"/>
          </a:p>
          <a:p>
            <a:pPr>
              <a:buNone/>
            </a:pPr>
            <a:r>
              <a:rPr lang="ja-JP" altLang="en-US" sz="2400" dirty="0" smtClean="0"/>
              <a:t>　　　　　　　　　　　　　　　　　　　　都会ではあまり見かけないので覚え</a:t>
            </a:r>
            <a:endParaRPr lang="en-US" altLang="ja-JP" sz="2400" dirty="0" smtClean="0"/>
          </a:p>
          <a:p>
            <a:pPr>
              <a:buNone/>
            </a:pPr>
            <a:r>
              <a:rPr lang="ja-JP" altLang="en-US" sz="2400" dirty="0" smtClean="0"/>
              <a:t>　　　　　　　　　　　　　　　　　　　ておこう。　　</a:t>
            </a:r>
            <a:endParaRPr lang="en-US" altLang="ja-JP" dirty="0" smtClean="0"/>
          </a:p>
          <a:p>
            <a:endParaRPr kumimoji="1" lang="en-US" altLang="ja-JP" dirty="0" smtClean="0"/>
          </a:p>
          <a:p>
            <a:endParaRPr lang="en-US" altLang="ja-JP" dirty="0" smtClean="0">
              <a:solidFill>
                <a:srgbClr val="FF0000"/>
              </a:solidFill>
            </a:endParaRPr>
          </a:p>
          <a:p>
            <a:endParaRPr lang="en-US" altLang="ja-JP" dirty="0" smtClean="0">
              <a:solidFill>
                <a:srgbClr val="FF0000"/>
              </a:solidFill>
            </a:endParaRPr>
          </a:p>
          <a:p>
            <a:r>
              <a:rPr lang="ja-JP" altLang="en-US" dirty="0" smtClean="0">
                <a:solidFill>
                  <a:srgbClr val="FF0000"/>
                </a:solidFill>
              </a:rPr>
              <a:t>路線バスは絶対に抜かさない！</a:t>
            </a:r>
            <a:endParaRPr lang="en-US" altLang="ja-JP" dirty="0" smtClean="0">
              <a:solidFill>
                <a:srgbClr val="FF0000"/>
              </a:solidFill>
            </a:endParaRPr>
          </a:p>
          <a:p>
            <a:pPr>
              <a:buNone/>
            </a:pPr>
            <a:r>
              <a:rPr kumimoji="1" lang="ja-JP" altLang="en-US" sz="2800" dirty="0" smtClean="0"/>
              <a:t>　　バス停での停車は一時的。抜いてもあとでどうせ抜かされるため。</a:t>
            </a:r>
            <a:endParaRPr kumimoji="1" lang="ja-JP" altLang="en-US" sz="2800" dirty="0"/>
          </a:p>
        </p:txBody>
      </p:sp>
      <p:pic>
        <p:nvPicPr>
          <p:cNvPr id="4" name="図 3" descr="20060927170130.jpg"/>
          <p:cNvPicPr>
            <a:picLocks noChangeAspect="1"/>
          </p:cNvPicPr>
          <p:nvPr/>
        </p:nvPicPr>
        <p:blipFill>
          <a:blip r:embed="rId2" cstate="print"/>
          <a:stretch>
            <a:fillRect/>
          </a:stretch>
        </p:blipFill>
        <p:spPr>
          <a:xfrm>
            <a:off x="755576" y="2204864"/>
            <a:ext cx="3168352" cy="237626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rtlCol="0" anchor="ctr"/>
      <a:lstStyle>
        <a:defPPr algn="ctr">
          <a:defRPr kumimoji="1"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707</TotalTime>
  <Words>1616</Words>
  <Application>Microsoft Office PowerPoint</Application>
  <PresentationFormat>画面に合わせる (4:3)</PresentationFormat>
  <Paragraphs>264</Paragraphs>
  <Slides>37</Slides>
  <Notes>1</Notes>
  <HiddenSlides>0</HiddenSlides>
  <MMClips>0</MMClips>
  <ScaleCrop>false</ScaleCrop>
  <HeadingPairs>
    <vt:vector size="4" baseType="variant">
      <vt:variant>
        <vt:lpstr>テーマ</vt:lpstr>
      </vt:variant>
      <vt:variant>
        <vt:i4>1</vt:i4>
      </vt:variant>
      <vt:variant>
        <vt:lpstr>スライド タイトル</vt:lpstr>
      </vt:variant>
      <vt:variant>
        <vt:i4>37</vt:i4>
      </vt:variant>
    </vt:vector>
  </HeadingPairs>
  <TitlesOfParts>
    <vt:vector size="38" baseType="lpstr">
      <vt:lpstr>Office テーマ</vt:lpstr>
      <vt:lpstr>先頭テール講習資料</vt:lpstr>
      <vt:lpstr>先頭・テールが注意すること</vt:lpstr>
      <vt:lpstr>①一般走行時（車道）</vt:lpstr>
      <vt:lpstr>スライド 4</vt:lpstr>
      <vt:lpstr>スライド 5</vt:lpstr>
      <vt:lpstr>スライド 6</vt:lpstr>
      <vt:lpstr>　</vt:lpstr>
      <vt:lpstr>スライド 8</vt:lpstr>
      <vt:lpstr>スライド 9</vt:lpstr>
      <vt:lpstr>②追い越し</vt:lpstr>
      <vt:lpstr>スライド 11</vt:lpstr>
      <vt:lpstr>スライド 12</vt:lpstr>
      <vt:lpstr>追い越しの一連の流れ</vt:lpstr>
      <vt:lpstr>スライド 14</vt:lpstr>
      <vt:lpstr>スライド 15</vt:lpstr>
      <vt:lpstr>スライド 16</vt:lpstr>
      <vt:lpstr>スライド 17</vt:lpstr>
      <vt:lpstr>③交差点</vt:lpstr>
      <vt:lpstr>スライド 19</vt:lpstr>
      <vt:lpstr>スライド 20</vt:lpstr>
      <vt:lpstr>スライド 21</vt:lpstr>
      <vt:lpstr>スライド 22</vt:lpstr>
      <vt:lpstr>④歩道</vt:lpstr>
      <vt:lpstr>スライド 24</vt:lpstr>
      <vt:lpstr>スライド 25</vt:lpstr>
      <vt:lpstr>⑤上り</vt:lpstr>
      <vt:lpstr>⑥下り</vt:lpstr>
      <vt:lpstr>⑦トンネル</vt:lpstr>
      <vt:lpstr>⑧立体交差</vt:lpstr>
      <vt:lpstr>スライド 30</vt:lpstr>
      <vt:lpstr>⑨悪天候時</vt:lpstr>
      <vt:lpstr>スライド 32</vt:lpstr>
      <vt:lpstr>⑩コール・手信号</vt:lpstr>
      <vt:lpstr>スライド 34</vt:lpstr>
      <vt:lpstr>スライド 35</vt:lpstr>
      <vt:lpstr>スライド 36</vt:lpstr>
      <vt:lpstr>最後に</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kazuki</dc:creator>
  <cp:lastModifiedBy>kazuki</cp:lastModifiedBy>
  <cp:revision>72</cp:revision>
  <dcterms:created xsi:type="dcterms:W3CDTF">2011-09-12T05:51:11Z</dcterms:created>
  <dcterms:modified xsi:type="dcterms:W3CDTF">2011-09-22T10:42:25Z</dcterms:modified>
</cp:coreProperties>
</file>